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9"/>
  </p:notesMasterIdLst>
  <p:sldIdLst>
    <p:sldId id="257" r:id="rId3"/>
    <p:sldId id="364" r:id="rId4"/>
    <p:sldId id="365" r:id="rId5"/>
    <p:sldId id="349" r:id="rId6"/>
    <p:sldId id="360" r:id="rId7"/>
    <p:sldId id="361" r:id="rId8"/>
    <p:sldId id="350" r:id="rId9"/>
    <p:sldId id="362" r:id="rId10"/>
    <p:sldId id="346" r:id="rId11"/>
    <p:sldId id="347" r:id="rId12"/>
    <p:sldId id="348" r:id="rId13"/>
    <p:sldId id="259" r:id="rId14"/>
    <p:sldId id="260" r:id="rId15"/>
    <p:sldId id="270" r:id="rId16"/>
    <p:sldId id="351" r:id="rId17"/>
    <p:sldId id="352" r:id="rId18"/>
    <p:sldId id="333" r:id="rId19"/>
    <p:sldId id="355" r:id="rId20"/>
    <p:sldId id="261" r:id="rId21"/>
    <p:sldId id="262" r:id="rId22"/>
    <p:sldId id="263" r:id="rId23"/>
    <p:sldId id="264" r:id="rId24"/>
    <p:sldId id="265" r:id="rId25"/>
    <p:sldId id="359" r:id="rId26"/>
    <p:sldId id="271" r:id="rId27"/>
    <p:sldId id="357" r:id="rId28"/>
    <p:sldId id="358" r:id="rId29"/>
    <p:sldId id="334" r:id="rId30"/>
    <p:sldId id="266" r:id="rId31"/>
    <p:sldId id="267" r:id="rId32"/>
    <p:sldId id="268" r:id="rId33"/>
    <p:sldId id="356" r:id="rId34"/>
    <p:sldId id="269" r:id="rId35"/>
    <p:sldId id="272" r:id="rId36"/>
    <p:sldId id="273" r:id="rId37"/>
    <p:sldId id="335" r:id="rId38"/>
    <p:sldId id="274" r:id="rId39"/>
    <p:sldId id="275" r:id="rId40"/>
    <p:sldId id="276" r:id="rId41"/>
    <p:sldId id="277" r:id="rId42"/>
    <p:sldId id="278" r:id="rId43"/>
    <p:sldId id="279" r:id="rId44"/>
    <p:sldId id="336" r:id="rId45"/>
    <p:sldId id="280" r:id="rId46"/>
    <p:sldId id="281" r:id="rId47"/>
    <p:sldId id="282" r:id="rId48"/>
    <p:sldId id="283" r:id="rId49"/>
    <p:sldId id="284" r:id="rId50"/>
    <p:sldId id="285" r:id="rId51"/>
    <p:sldId id="337" r:id="rId52"/>
    <p:sldId id="286" r:id="rId53"/>
    <p:sldId id="287" r:id="rId54"/>
    <p:sldId id="288" r:id="rId55"/>
    <p:sldId id="289" r:id="rId56"/>
    <p:sldId id="290" r:id="rId57"/>
    <p:sldId id="291" r:id="rId58"/>
    <p:sldId id="338" r:id="rId59"/>
    <p:sldId id="292" r:id="rId60"/>
    <p:sldId id="293" r:id="rId61"/>
    <p:sldId id="294" r:id="rId62"/>
    <p:sldId id="295" r:id="rId63"/>
    <p:sldId id="302" r:id="rId64"/>
    <p:sldId id="296" r:id="rId65"/>
    <p:sldId id="297" r:id="rId66"/>
    <p:sldId id="339" r:id="rId67"/>
    <p:sldId id="298" r:id="rId68"/>
    <p:sldId id="299" r:id="rId69"/>
    <p:sldId id="300" r:id="rId70"/>
    <p:sldId id="301" r:id="rId71"/>
    <p:sldId id="303" r:id="rId72"/>
    <p:sldId id="304" r:id="rId73"/>
    <p:sldId id="340" r:id="rId74"/>
    <p:sldId id="305" r:id="rId75"/>
    <p:sldId id="306" r:id="rId76"/>
    <p:sldId id="307" r:id="rId77"/>
    <p:sldId id="308" r:id="rId78"/>
    <p:sldId id="309" r:id="rId79"/>
    <p:sldId id="310" r:id="rId80"/>
    <p:sldId id="341" r:id="rId81"/>
    <p:sldId id="311" r:id="rId82"/>
    <p:sldId id="312" r:id="rId83"/>
    <p:sldId id="313" r:id="rId84"/>
    <p:sldId id="314" r:id="rId85"/>
    <p:sldId id="315" r:id="rId86"/>
    <p:sldId id="316" r:id="rId87"/>
    <p:sldId id="342" r:id="rId88"/>
    <p:sldId id="317" r:id="rId89"/>
    <p:sldId id="318" r:id="rId90"/>
    <p:sldId id="319" r:id="rId91"/>
    <p:sldId id="320" r:id="rId92"/>
    <p:sldId id="321" r:id="rId93"/>
    <p:sldId id="322" r:id="rId94"/>
    <p:sldId id="343" r:id="rId95"/>
    <p:sldId id="323" r:id="rId96"/>
    <p:sldId id="324" r:id="rId97"/>
    <p:sldId id="325" r:id="rId98"/>
    <p:sldId id="326" r:id="rId99"/>
    <p:sldId id="327" r:id="rId100"/>
    <p:sldId id="353" r:id="rId101"/>
    <p:sldId id="328" r:id="rId102"/>
    <p:sldId id="344" r:id="rId103"/>
    <p:sldId id="329" r:id="rId104"/>
    <p:sldId id="330" r:id="rId105"/>
    <p:sldId id="331" r:id="rId106"/>
    <p:sldId id="332" r:id="rId107"/>
    <p:sldId id="363"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5C"/>
    <a:srgbClr val="5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577" autoAdjust="0"/>
    <p:restoredTop sz="94660"/>
  </p:normalViewPr>
  <p:slideViewPr>
    <p:cSldViewPr>
      <p:cViewPr varScale="1">
        <p:scale>
          <a:sx n="69" d="100"/>
          <a:sy n="69" d="100"/>
        </p:scale>
        <p:origin x="-145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9E7696-AB01-481E-83E7-AD1B62E18F42}" type="datetimeFigureOut">
              <a:rPr lang="en-US" smtClean="0"/>
              <a:pPr/>
              <a:t>10/14/2013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42885-813F-4DF4-A71A-DC657A915CF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0D88EAA-67AF-4DE4-9AD8-E1067EC11F8D}" type="slidenum">
              <a:rPr lang="en-US" smtClean="0"/>
              <a:pPr>
                <a:defRPr/>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values of how we treat others, values of how we treat ourselves.</a:t>
            </a:r>
            <a:r>
              <a:rPr lang="en-US" baseline="0" dirty="0" smtClean="0"/>
              <a:t>  Found most people really have never sat down and really thought through, “what are my values?”  How would I make a choice between Honesty and Loyalty for example…</a:t>
            </a:r>
            <a:endParaRPr lang="en-US" dirty="0"/>
          </a:p>
        </p:txBody>
      </p:sp>
      <p:sp>
        <p:nvSpPr>
          <p:cNvPr id="4" name="Slide Number Placeholder 3"/>
          <p:cNvSpPr>
            <a:spLocks noGrp="1"/>
          </p:cNvSpPr>
          <p:nvPr>
            <p:ph type="sldNum" sz="quarter" idx="10"/>
          </p:nvPr>
        </p:nvSpPr>
        <p:spPr/>
        <p:txBody>
          <a:bodyPr/>
          <a:lstStyle/>
          <a:p>
            <a:pPr>
              <a:defRPr/>
            </a:pPr>
            <a:fld id="{317570B2-A5A7-4536-A642-1D4927BA91E5}" type="slidenum">
              <a:rPr lang="en-US" smtClean="0"/>
              <a:pPr>
                <a:defRPr/>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AE935795-9DEE-4CC8-BE89-A498F6502C26}" type="slidenum">
              <a:rPr lang="en-US" smtClean="0"/>
              <a:pPr>
                <a:defRPr/>
              </a:pPr>
              <a:t>9</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17570B2-A5A7-4536-A642-1D4927BA91E5}"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99DC2391-0846-4F3A-8289-9D093E4FED7E}"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9A2F052C-5311-404E-A2D4-104F025FD0F6}"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CB1A5FFB-B675-470F-8BE8-281452DDC449}"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99DC2391-0846-4F3A-8289-9D093E4FED7E}"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94384AE6-BD2E-4097-92E6-39CA0F6AC573}"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DFBD7F2D-03F4-4917-B188-D0E99818E7FF}"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BDC028D6-9B9D-4B16-B723-88FA5458F237}"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8C44EEFB-93D9-4200-A1B7-11617F4BCDE0}"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DA7AFC9A-EB61-468E-8FC5-C784D64D9287}"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PH Righ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71A3F19F-21DA-4D8E-BC7E-7EFCC275A973}"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D45BD35C-5749-40CB-A6F1-49175C4AF448}"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94384AE6-BD2E-4097-92E6-39CA0F6AC573}"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1525344C-B35D-4603-9953-82C001571A31}"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9A2F052C-5311-404E-A2D4-104F025FD0F6}"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CB1A5FFB-B675-470F-8BE8-281452DDC449}"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DFBD7F2D-03F4-4917-B188-D0E99818E7FF}"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BDC028D6-9B9D-4B16-B723-88FA5458F237}"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8C44EEFB-93D9-4200-A1B7-11617F4BCDE0}"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DA7AFC9A-EB61-468E-8FC5-C784D64D9287}"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PH Righ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71A3F19F-21DA-4D8E-BC7E-7EFCC275A973}"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D45BD35C-5749-40CB-A6F1-49175C4AF448}"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dirty="0">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1525344C-B35D-4603-9953-82C001571A31}" type="slidenum">
              <a:rPr lang="en-US">
                <a:solidFill>
                  <a:prstClr val="white">
                    <a:shade val="50000"/>
                  </a:prstClr>
                </a:solidFill>
              </a:rPr>
              <a:pPr>
                <a:defRPr/>
              </a:pPr>
              <a:t>‹#›</a:t>
            </a:fld>
            <a:endParaRPr lang="en-US" dirty="0">
              <a:solidFill>
                <a:prstClr val="white">
                  <a:shade val="50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3075"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mn-cs"/>
              </a:defRPr>
            </a:lvl1pPr>
          </a:lstStyle>
          <a:p>
            <a:pPr fontAlgn="base">
              <a:spcBef>
                <a:spcPct val="0"/>
              </a:spcBef>
              <a:spcAft>
                <a:spcPct val="0"/>
              </a:spcAft>
              <a:defRPr/>
            </a:pPr>
            <a:endParaRPr lang="en-US" dirty="0">
              <a:solidFill>
                <a:prstClr val="white">
                  <a:shade val="50000"/>
                </a:prstClr>
              </a:solidFill>
              <a:latin typeface="Arial" charset="0"/>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mn-cs"/>
              </a:defRPr>
            </a:lvl1pPr>
          </a:lstStyle>
          <a:p>
            <a:pPr fontAlgn="base">
              <a:spcBef>
                <a:spcPct val="0"/>
              </a:spcBef>
              <a:spcAft>
                <a:spcPct val="0"/>
              </a:spcAft>
              <a:defRPr/>
            </a:pPr>
            <a:endParaRPr lang="en-US" dirty="0">
              <a:solidFill>
                <a:prstClr val="white">
                  <a:shade val="50000"/>
                </a:prstClr>
              </a:solidFill>
              <a:latin typeface="Arial" charset="0"/>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cs typeface="+mn-cs"/>
              </a:defRPr>
            </a:lvl1pPr>
          </a:lstStyle>
          <a:p>
            <a:pPr fontAlgn="base">
              <a:spcBef>
                <a:spcPct val="0"/>
              </a:spcBef>
              <a:spcAft>
                <a:spcPct val="0"/>
              </a:spcAft>
              <a:defRPr/>
            </a:pPr>
            <a:fld id="{2E03AC52-3662-444E-BC72-78FF11524534}" type="slidenum">
              <a:rPr lang="en-US">
                <a:solidFill>
                  <a:prstClr val="white">
                    <a:shade val="50000"/>
                  </a:prstClr>
                </a:solidFill>
                <a:latin typeface="Arial" charset="0"/>
              </a:rPr>
              <a:pPr fontAlgn="base">
                <a:spcBef>
                  <a:spcPct val="0"/>
                </a:spcBef>
                <a:spcAft>
                  <a:spcPct val="0"/>
                </a:spcAft>
                <a:defRPr/>
              </a:pPr>
              <a:t>‹#›</a:t>
            </a:fld>
            <a:endParaRPr lang="en-US" dirty="0">
              <a:solidFill>
                <a:prstClr val="white">
                  <a:shade val="50000"/>
                </a:prstClr>
              </a:solidFill>
              <a:latin typeface="Arial" charset="0"/>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3075"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mn-cs"/>
              </a:defRPr>
            </a:lvl1pPr>
          </a:lstStyle>
          <a:p>
            <a:pPr fontAlgn="base">
              <a:spcBef>
                <a:spcPct val="0"/>
              </a:spcBef>
              <a:spcAft>
                <a:spcPct val="0"/>
              </a:spcAft>
              <a:defRPr/>
            </a:pPr>
            <a:endParaRPr lang="en-US" dirty="0">
              <a:solidFill>
                <a:prstClr val="white">
                  <a:shade val="50000"/>
                </a:prstClr>
              </a:solidFill>
              <a:latin typeface="Arial" charset="0"/>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mn-cs"/>
              </a:defRPr>
            </a:lvl1pPr>
          </a:lstStyle>
          <a:p>
            <a:pPr fontAlgn="base">
              <a:spcBef>
                <a:spcPct val="0"/>
              </a:spcBef>
              <a:spcAft>
                <a:spcPct val="0"/>
              </a:spcAft>
              <a:defRPr/>
            </a:pPr>
            <a:endParaRPr lang="en-US" dirty="0">
              <a:solidFill>
                <a:prstClr val="white">
                  <a:shade val="50000"/>
                </a:prstClr>
              </a:solidFill>
              <a:latin typeface="Arial" charset="0"/>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cs typeface="+mn-cs"/>
              </a:defRPr>
            </a:lvl1pPr>
          </a:lstStyle>
          <a:p>
            <a:pPr fontAlgn="base">
              <a:spcBef>
                <a:spcPct val="0"/>
              </a:spcBef>
              <a:spcAft>
                <a:spcPct val="0"/>
              </a:spcAft>
              <a:defRPr/>
            </a:pPr>
            <a:fld id="{2E03AC52-3662-444E-BC72-78FF11524534}" type="slidenum">
              <a:rPr lang="en-US">
                <a:solidFill>
                  <a:prstClr val="white">
                    <a:shade val="50000"/>
                  </a:prstClr>
                </a:solidFill>
                <a:latin typeface="Arial" charset="0"/>
              </a:rPr>
              <a:pPr fontAlgn="base">
                <a:spcBef>
                  <a:spcPct val="0"/>
                </a:spcBef>
                <a:spcAft>
                  <a:spcPct val="0"/>
                </a:spcAft>
                <a:defRPr/>
              </a:pPr>
              <a:t>‹#›</a:t>
            </a:fld>
            <a:endParaRPr lang="en-US" dirty="0">
              <a:solidFill>
                <a:prstClr val="white">
                  <a:shade val="50000"/>
                </a:prstClr>
              </a:solidFill>
              <a:latin typeface="Arial" charset="0"/>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here4now.typepad.com/.a/6a00d8341d171f53ef0120a592e031970c-pi"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458200" cy="5262979"/>
          </a:xfrm>
          <a:prstGeom prst="rect">
            <a:avLst/>
          </a:prstGeom>
          <a:noFill/>
        </p:spPr>
        <p:txBody>
          <a:bodyPr wrap="square" rtlCol="0">
            <a:spAutoFit/>
          </a:bodyPr>
          <a:lstStyle/>
          <a:p>
            <a:pPr algn="ctr" fontAlgn="base">
              <a:lnSpc>
                <a:spcPct val="120000"/>
              </a:lnSpc>
              <a:spcBef>
                <a:spcPct val="0"/>
              </a:spcBef>
              <a:spcAft>
                <a:spcPts val="2400"/>
              </a:spcAft>
            </a:pPr>
            <a:r>
              <a:rPr lang="en-US" sz="5400" b="1" dirty="0" smtClean="0">
                <a:solidFill>
                  <a:srgbClr val="000066"/>
                </a:solidFill>
                <a:effectLst>
                  <a:outerShdw blurRad="38100" dist="38100" dir="2700000" algn="tl">
                    <a:srgbClr val="000000">
                      <a:alpha val="43137"/>
                    </a:srgbClr>
                  </a:outerShdw>
                </a:effectLst>
                <a:latin typeface="Bookman Old Style" pitchFamily="18" charset="0"/>
                <a:cs typeface="Arial" charset="0"/>
              </a:rPr>
              <a:t>The Twelve Core Action Values</a:t>
            </a:r>
          </a:p>
          <a:p>
            <a:pPr algn="ctr" fontAlgn="base">
              <a:lnSpc>
                <a:spcPct val="120000"/>
              </a:lnSpc>
              <a:spcBef>
                <a:spcPct val="0"/>
              </a:spcBef>
              <a:spcAft>
                <a:spcPts val="2400"/>
              </a:spcAft>
            </a:pPr>
            <a:endParaRPr lang="en-US" sz="5400" b="1" dirty="0" smtClean="0">
              <a:solidFill>
                <a:srgbClr val="000066"/>
              </a:solidFill>
              <a:effectLst>
                <a:outerShdw blurRad="38100" dist="38100" dir="2700000" algn="tl">
                  <a:srgbClr val="000000">
                    <a:alpha val="43137"/>
                  </a:srgbClr>
                </a:outerShdw>
              </a:effectLst>
              <a:latin typeface="Bookman Old Style" pitchFamily="18" charset="0"/>
              <a:cs typeface="Arial" charset="0"/>
            </a:endParaRPr>
          </a:p>
          <a:p>
            <a:pPr algn="ctr" fontAlgn="base">
              <a:lnSpc>
                <a:spcPct val="120000"/>
              </a:lnSpc>
              <a:spcBef>
                <a:spcPct val="0"/>
              </a:spcBef>
              <a:spcAft>
                <a:spcPts val="2400"/>
              </a:spcAft>
            </a:pPr>
            <a:endParaRPr lang="en-US" sz="2400" b="1" dirty="0">
              <a:solidFill>
                <a:srgbClr val="000066"/>
              </a:solidFill>
              <a:effectLst>
                <a:outerShdw blurRad="38100" dist="38100" dir="2700000" algn="tl">
                  <a:srgbClr val="000000">
                    <a:alpha val="43137"/>
                  </a:srgbClr>
                </a:outerShdw>
              </a:effectLst>
              <a:latin typeface="Bookman Old Style" pitchFamily="18" charset="0"/>
              <a:cs typeface="Arial" charset="0"/>
            </a:endParaRPr>
          </a:p>
          <a:p>
            <a:pPr algn="ctr" fontAlgn="base">
              <a:lnSpc>
                <a:spcPct val="110000"/>
              </a:lnSpc>
              <a:spcBef>
                <a:spcPct val="0"/>
              </a:spcBef>
              <a:spcAft>
                <a:spcPts val="4800"/>
              </a:spcAft>
            </a:pPr>
            <a:r>
              <a:rPr lang="en-US" sz="2400" b="1" dirty="0" smtClean="0">
                <a:solidFill>
                  <a:srgbClr val="000066"/>
                </a:solidFill>
                <a:effectLst>
                  <a:outerShdw blurRad="38100" dist="38100" dir="2700000" algn="tl">
                    <a:srgbClr val="000000">
                      <a:alpha val="43137"/>
                    </a:srgbClr>
                  </a:outerShdw>
                </a:effectLst>
                <a:latin typeface="Bookman Old Style" pitchFamily="18" charset="0"/>
                <a:cs typeface="Arial" charset="0"/>
              </a:rPr>
              <a:t>Created by Joe </a:t>
            </a:r>
            <a:r>
              <a:rPr lang="en-US" sz="2400" b="1" dirty="0">
                <a:solidFill>
                  <a:srgbClr val="000066"/>
                </a:solidFill>
                <a:effectLst>
                  <a:outerShdw blurRad="38100" dist="38100" dir="2700000" algn="tl">
                    <a:srgbClr val="000000">
                      <a:alpha val="43137"/>
                    </a:srgbClr>
                  </a:outerShdw>
                </a:effectLst>
                <a:latin typeface="Bookman Old Style" pitchFamily="18" charset="0"/>
                <a:cs typeface="Arial" charset="0"/>
              </a:rPr>
              <a:t>Tye, CEO and Head Coach</a:t>
            </a:r>
            <a:br>
              <a:rPr lang="en-US" sz="2400" b="1" dirty="0">
                <a:solidFill>
                  <a:srgbClr val="000066"/>
                </a:solidFill>
                <a:effectLst>
                  <a:outerShdw blurRad="38100" dist="38100" dir="2700000" algn="tl">
                    <a:srgbClr val="000000">
                      <a:alpha val="43137"/>
                    </a:srgbClr>
                  </a:outerShdw>
                </a:effectLst>
                <a:latin typeface="Bookman Old Style" pitchFamily="18" charset="0"/>
                <a:cs typeface="Arial" charset="0"/>
              </a:rPr>
            </a:br>
            <a:r>
              <a:rPr lang="en-US" sz="2400" b="1" dirty="0">
                <a:solidFill>
                  <a:srgbClr val="000066"/>
                </a:solidFill>
                <a:effectLst>
                  <a:outerShdw blurRad="38100" dist="38100" dir="2700000" algn="tl">
                    <a:srgbClr val="000000">
                      <a:alpha val="43137"/>
                    </a:srgbClr>
                  </a:outerShdw>
                </a:effectLst>
                <a:latin typeface="Bookman Old Style" pitchFamily="18" charset="0"/>
                <a:cs typeface="Arial" charset="0"/>
              </a:rPr>
              <a:t>Values Coach Inc.</a:t>
            </a:r>
            <a:endParaRPr lang="en-US" sz="3600" b="1" dirty="0">
              <a:solidFill>
                <a:srgbClr val="000066"/>
              </a:solidFill>
              <a:effectLst>
                <a:outerShdw blurRad="38100" dist="38100" dir="2700000" algn="tl">
                  <a:srgbClr val="000000">
                    <a:alpha val="43137"/>
                  </a:srgbClr>
                </a:outerShdw>
              </a:effectLst>
              <a:latin typeface="Bookman Old Style" pitchFamily="18" charset="0"/>
              <a:cs typeface="Arial" charset="0"/>
            </a:endParaRPr>
          </a:p>
        </p:txBody>
      </p:sp>
      <p:sp>
        <p:nvSpPr>
          <p:cNvPr id="4" name="TextBox 3"/>
          <p:cNvSpPr txBox="1"/>
          <p:nvPr/>
        </p:nvSpPr>
        <p:spPr>
          <a:xfrm>
            <a:off x="5715000" y="6324600"/>
            <a:ext cx="3124200" cy="335733"/>
          </a:xfrm>
          <a:prstGeom prst="rect">
            <a:avLst/>
          </a:prstGeom>
          <a:noFill/>
        </p:spPr>
        <p:txBody>
          <a:bodyPr wrap="square" rtlCol="0">
            <a:spAutoFit/>
          </a:bodyPr>
          <a:lstStyle/>
          <a:p>
            <a:pPr algn="r" fontAlgn="base">
              <a:lnSpc>
                <a:spcPct val="150000"/>
              </a:lnSpc>
              <a:spcBef>
                <a:spcPct val="0"/>
              </a:spcBef>
              <a:spcAft>
                <a:spcPct val="0"/>
              </a:spcAft>
            </a:pPr>
            <a:r>
              <a:rPr lang="en-US" sz="1200" b="1" dirty="0">
                <a:solidFill>
                  <a:srgbClr val="000066"/>
                </a:solidFill>
                <a:effectLst>
                  <a:outerShdw blurRad="38100" dist="38100" dir="2700000" algn="tl">
                    <a:srgbClr val="000000">
                      <a:alpha val="43137"/>
                    </a:srgbClr>
                  </a:outerShdw>
                </a:effectLst>
                <a:latin typeface="Georgia" pitchFamily="18" charset="0"/>
                <a:cs typeface="Arial" charset="0"/>
              </a:rPr>
              <a:t>Copyright © 2010, Values Coach Inc. </a:t>
            </a:r>
          </a:p>
        </p:txBody>
      </p:sp>
      <p:pic>
        <p:nvPicPr>
          <p:cNvPr id="236545" name="Picture 1" descr="C:\Users\joetye\Pictures\Values Coach logo on white.jpg"/>
          <p:cNvPicPr>
            <a:picLocks noChangeAspect="1" noChangeArrowheads="1"/>
          </p:cNvPicPr>
          <p:nvPr/>
        </p:nvPicPr>
        <p:blipFill>
          <a:blip r:embed="rId2" cstate="print"/>
          <a:srcRect/>
          <a:stretch>
            <a:fillRect/>
          </a:stretch>
        </p:blipFill>
        <p:spPr bwMode="auto">
          <a:xfrm>
            <a:off x="3810000" y="2667000"/>
            <a:ext cx="1752600" cy="1752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06" name="Picture 2" descr="C:\Users\joetye\Pictures\Book and CD Covers\Workbook on The Twelve Core Action Values.jpg"/>
          <p:cNvPicPr>
            <a:picLocks noChangeAspect="1" noChangeArrowheads="1"/>
          </p:cNvPicPr>
          <p:nvPr/>
        </p:nvPicPr>
        <p:blipFill>
          <a:blip r:embed="rId2" cstate="print"/>
          <a:srcRect/>
          <a:stretch>
            <a:fillRect/>
          </a:stretch>
        </p:blipFill>
        <p:spPr bwMode="auto">
          <a:xfrm>
            <a:off x="5334000" y="1295400"/>
            <a:ext cx="3415146" cy="4419600"/>
          </a:xfrm>
          <a:prstGeom prst="rect">
            <a:avLst/>
          </a:prstGeom>
          <a:noFill/>
        </p:spPr>
      </p:pic>
      <p:sp>
        <p:nvSpPr>
          <p:cNvPr id="3" name="TextBox 2"/>
          <p:cNvSpPr txBox="1"/>
          <p:nvPr/>
        </p:nvSpPr>
        <p:spPr>
          <a:xfrm>
            <a:off x="381000" y="533400"/>
            <a:ext cx="4724400" cy="5786199"/>
          </a:xfrm>
          <a:prstGeom prst="rect">
            <a:avLst/>
          </a:prstGeom>
          <a:noFill/>
        </p:spPr>
        <p:txBody>
          <a:bodyPr wrap="square" rtlCol="0">
            <a:spAutoFit/>
          </a:bodyPr>
          <a:lstStyle/>
          <a:p>
            <a:pPr>
              <a:lnSpc>
                <a:spcPct val="125000"/>
              </a:lnSpc>
              <a:spcAft>
                <a:spcPts val="1200"/>
              </a:spcAft>
            </a:pPr>
            <a:r>
              <a:rPr lang="en-US" sz="3600" b="1" dirty="0" smtClean="0">
                <a:solidFill>
                  <a:srgbClr val="000066"/>
                </a:solidFill>
                <a:effectLst>
                  <a:outerShdw blurRad="38100" dist="38100" dir="2700000" algn="tl">
                    <a:srgbClr val="000000">
                      <a:alpha val="43137"/>
                    </a:srgbClr>
                  </a:outerShdw>
                </a:effectLst>
                <a:latin typeface="Bookman Old Style" pitchFamily="18" charset="0"/>
              </a:rPr>
              <a:t>Don’t sell your people or your organization short:</a:t>
            </a:r>
          </a:p>
          <a:p>
            <a:pPr>
              <a:lnSpc>
                <a:spcPct val="125000"/>
              </a:lnSpc>
            </a:pPr>
            <a:r>
              <a:rPr lang="en-US" sz="3600" b="1" dirty="0" smtClean="0">
                <a:solidFill>
                  <a:srgbClr val="000066"/>
                </a:solidFill>
                <a:effectLst>
                  <a:outerShdw blurRad="38100" dist="38100" dir="2700000" algn="tl">
                    <a:srgbClr val="000000">
                      <a:alpha val="43137"/>
                    </a:srgbClr>
                  </a:outerShdw>
                </a:effectLst>
                <a:latin typeface="Bookman Old Style" pitchFamily="18" charset="0"/>
              </a:rPr>
              <a:t>Because </a:t>
            </a:r>
            <a:r>
              <a:rPr lang="en-US" sz="3600" b="1" i="1" dirty="0" smtClean="0">
                <a:solidFill>
                  <a:srgbClr val="000066"/>
                </a:solidFill>
                <a:effectLst>
                  <a:outerShdw blurRad="38100" dist="38100" dir="2700000" algn="tl">
                    <a:srgbClr val="000000">
                      <a:alpha val="43137"/>
                    </a:srgbClr>
                  </a:outerShdw>
                </a:effectLst>
                <a:latin typeface="Bookman Old Style" pitchFamily="18" charset="0"/>
              </a:rPr>
              <a:t>nobody</a:t>
            </a:r>
            <a:r>
              <a:rPr lang="en-US" sz="3600" b="1" dirty="0" smtClean="0">
                <a:solidFill>
                  <a:srgbClr val="000066"/>
                </a:solidFill>
                <a:effectLst>
                  <a:outerShdw blurRad="38100" dist="38100" dir="2700000" algn="tl">
                    <a:srgbClr val="000000">
                      <a:alpha val="43137"/>
                    </a:srgbClr>
                  </a:outerShdw>
                </a:effectLst>
                <a:latin typeface="Bookman Old Style" pitchFamily="18" charset="0"/>
              </a:rPr>
              <a:t> learns everything they need to know in kindergarten!</a:t>
            </a:r>
            <a:endParaRPr lang="en-US" sz="3600" b="1" dirty="0">
              <a:solidFill>
                <a:srgbClr val="000066"/>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8763000" cy="4247317"/>
          </a:xfrm>
          <a:prstGeom prst="rect">
            <a:avLst/>
          </a:prstGeom>
          <a:noFill/>
        </p:spPr>
        <p:txBody>
          <a:bodyPr wrap="square" rtlCol="0">
            <a:spAutoFit/>
          </a:bodyPr>
          <a:lstStyle/>
          <a:p>
            <a:pPr algn="ctr">
              <a:lnSpc>
                <a:spcPct val="150000"/>
              </a:lnSpc>
            </a:pPr>
            <a:r>
              <a:rPr lang="en-US" sz="3600" b="1" dirty="0">
                <a:solidFill>
                  <a:srgbClr val="00005C"/>
                </a:solidFill>
                <a:latin typeface="Bookman Old Style" pitchFamily="18" charset="0"/>
              </a:rPr>
              <a:t>Management is a job description; </a:t>
            </a:r>
            <a:r>
              <a:rPr lang="en-US" sz="3600" b="1" dirty="0" smtClean="0">
                <a:solidFill>
                  <a:srgbClr val="00005C"/>
                </a:solidFill>
                <a:latin typeface="Bookman Old Style" pitchFamily="18" charset="0"/>
              </a:rPr>
              <a:t>leadership </a:t>
            </a:r>
            <a:r>
              <a:rPr lang="en-US" sz="3600" b="1" dirty="0">
                <a:solidFill>
                  <a:srgbClr val="00005C"/>
                </a:solidFill>
                <a:latin typeface="Bookman Old Style" pitchFamily="18" charset="0"/>
              </a:rPr>
              <a:t>is a life </a:t>
            </a:r>
            <a:r>
              <a:rPr lang="en-US" sz="3600" b="1" dirty="0" smtClean="0">
                <a:solidFill>
                  <a:srgbClr val="00005C"/>
                </a:solidFill>
                <a:latin typeface="Bookman Old Style" pitchFamily="18" charset="0"/>
              </a:rPr>
              <a:t>decision</a:t>
            </a:r>
            <a:r>
              <a:rPr lang="en-US" sz="3600" b="1" dirty="0">
                <a:solidFill>
                  <a:srgbClr val="00005C"/>
                </a:solidFill>
                <a:latin typeface="Bookman Old Style" pitchFamily="18" charset="0"/>
              </a:rPr>
              <a:t>.  </a:t>
            </a:r>
            <a:r>
              <a:rPr lang="en-US" sz="3600" b="1" dirty="0" smtClean="0">
                <a:solidFill>
                  <a:srgbClr val="00005C"/>
                </a:solidFill>
                <a:latin typeface="Bookman Old Style" pitchFamily="18" charset="0"/>
              </a:rPr>
              <a:t>In </a:t>
            </a:r>
            <a:r>
              <a:rPr lang="en-US" sz="3600" b="1" dirty="0">
                <a:solidFill>
                  <a:srgbClr val="00005C"/>
                </a:solidFill>
                <a:latin typeface="Bookman Old Style" pitchFamily="18" charset="0"/>
              </a:rPr>
              <a:t>today’s complex world, </a:t>
            </a:r>
            <a:r>
              <a:rPr lang="en-US" sz="3600" b="1" dirty="0" smtClean="0">
                <a:solidFill>
                  <a:srgbClr val="00005C"/>
                </a:solidFill>
                <a:latin typeface="Bookman Old Style" pitchFamily="18" charset="0"/>
              </a:rPr>
              <a:t>we need </a:t>
            </a:r>
            <a:r>
              <a:rPr lang="en-US" sz="3600" b="1" dirty="0">
                <a:solidFill>
                  <a:srgbClr val="00005C"/>
                </a:solidFill>
                <a:latin typeface="Bookman Old Style" pitchFamily="18" charset="0"/>
              </a:rPr>
              <a:t>leadership in every corner, </a:t>
            </a:r>
            <a:r>
              <a:rPr lang="en-US" sz="3600" b="1" dirty="0" smtClean="0">
                <a:solidFill>
                  <a:srgbClr val="00005C"/>
                </a:solidFill>
                <a:latin typeface="Bookman Old Style" pitchFamily="18" charset="0"/>
              </a:rPr>
              <a:t/>
            </a:r>
            <a:br>
              <a:rPr lang="en-US" sz="3600" b="1" dirty="0" smtClean="0">
                <a:solidFill>
                  <a:srgbClr val="00005C"/>
                </a:solidFill>
                <a:latin typeface="Bookman Old Style" pitchFamily="18" charset="0"/>
              </a:rPr>
            </a:br>
            <a:r>
              <a:rPr lang="en-US" sz="3600" b="1" dirty="0" smtClean="0">
                <a:solidFill>
                  <a:srgbClr val="00005C"/>
                </a:solidFill>
                <a:latin typeface="Bookman Old Style" pitchFamily="18" charset="0"/>
              </a:rPr>
              <a:t>not </a:t>
            </a:r>
            <a:r>
              <a:rPr lang="en-US" sz="3600" b="1" dirty="0">
                <a:solidFill>
                  <a:srgbClr val="00005C"/>
                </a:solidFill>
                <a:latin typeface="Bookman Old Style" pitchFamily="18" charset="0"/>
              </a:rPr>
              <a:t>just </a:t>
            </a:r>
            <a:r>
              <a:rPr lang="en-US" sz="3600" b="1" dirty="0" smtClean="0">
                <a:solidFill>
                  <a:srgbClr val="00005C"/>
                </a:solidFill>
                <a:latin typeface="Bookman Old Style" pitchFamily="18" charset="0"/>
              </a:rPr>
              <a:t>in the </a:t>
            </a:r>
            <a:r>
              <a:rPr lang="en-US" sz="3600" b="1" dirty="0">
                <a:solidFill>
                  <a:srgbClr val="00005C"/>
                </a:solidFill>
                <a:latin typeface="Bookman Old Style" pitchFamily="18" charset="0"/>
              </a:rPr>
              <a:t>corner office</a:t>
            </a:r>
            <a:r>
              <a:rPr lang="en-US" sz="3600" b="1" dirty="0" smtClean="0">
                <a:solidFill>
                  <a:srgbClr val="00005C"/>
                </a:solidFill>
                <a:latin typeface="Bookman Old Style" pitchFamily="18" charset="0"/>
              </a:rPr>
              <a:t>.</a:t>
            </a:r>
            <a:endParaRPr lang="en-US" sz="3600" b="1" dirty="0">
              <a:solidFill>
                <a:srgbClr val="00005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382000" cy="5309146"/>
          </a:xfrm>
          <a:prstGeom prst="rect">
            <a:avLst/>
          </a:prstGeom>
          <a:noFill/>
        </p:spPr>
        <p:txBody>
          <a:bodyPr wrap="square" rtlCol="0">
            <a:spAutoFit/>
          </a:bodyPr>
          <a:lstStyle/>
          <a:p>
            <a:pPr>
              <a:lnSpc>
                <a:spcPct val="150000"/>
              </a:lnSpc>
              <a:spcAft>
                <a:spcPts val="1800"/>
              </a:spcAft>
            </a:pPr>
            <a:r>
              <a:rPr lang="en-US" sz="2200" b="1" kern="0" dirty="0" smtClean="0">
                <a:solidFill>
                  <a:srgbClr val="00005C"/>
                </a:solidFill>
                <a:effectLst>
                  <a:outerShdw blurRad="38100" dist="38100" dir="2700000" algn="tl">
                    <a:srgbClr val="000000">
                      <a:alpha val="43137"/>
                    </a:srgbClr>
                  </a:outerShdw>
                </a:effectLst>
                <a:latin typeface="Bookman Old Style" pitchFamily="18" charset="0"/>
                <a:ea typeface="Calibri"/>
                <a:cs typeface="Times New Roman"/>
              </a:rPr>
              <a:t>“Whatever your role in life may be, you make a difference.  There is a 100 percent chance that you can be a role model for leadership.  There is a 100 percent chance that you can influence someone else’s performance.  There is a 100 percent chance that you can affect what someone else thinks, says, and does.  There is a 100 percent chance that you will make a difference in other people’s lives.”</a:t>
            </a:r>
            <a:endPar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endParaRPr>
          </a:p>
          <a:p>
            <a:pPr marL="1371600" marR="0" algn="r">
              <a:lnSpc>
                <a:spcPct val="150000"/>
              </a:lnSpc>
              <a:spcBef>
                <a:spcPts val="0"/>
              </a:spcBef>
              <a:spcAft>
                <a:spcPts val="1800"/>
              </a:spcAft>
            </a:pPr>
            <a:r>
              <a:rPr lang="en-US" b="1" kern="0" dirty="0" smtClean="0">
                <a:solidFill>
                  <a:srgbClr val="00005C"/>
                </a:solidFill>
                <a:effectLst>
                  <a:outerShdw blurRad="38100" dist="38100" dir="2700000" algn="tl">
                    <a:srgbClr val="000000">
                      <a:alpha val="43137"/>
                    </a:srgbClr>
                  </a:outerShdw>
                </a:effectLst>
                <a:latin typeface="Bookman Old Style" pitchFamily="18" charset="0"/>
                <a:ea typeface="Calibri"/>
                <a:cs typeface="Times New Roman"/>
              </a:rPr>
              <a:t>James </a:t>
            </a:r>
            <a:r>
              <a:rPr lang="en-US" b="1" kern="0" dirty="0" err="1" smtClean="0">
                <a:solidFill>
                  <a:srgbClr val="00005C"/>
                </a:solidFill>
                <a:effectLst>
                  <a:outerShdw blurRad="38100" dist="38100" dir="2700000" algn="tl">
                    <a:srgbClr val="000000">
                      <a:alpha val="43137"/>
                    </a:srgbClr>
                  </a:outerShdw>
                </a:effectLst>
                <a:latin typeface="Bookman Old Style" pitchFamily="18" charset="0"/>
                <a:ea typeface="Calibri"/>
                <a:cs typeface="Times New Roman"/>
              </a:rPr>
              <a:t>Kouzes</a:t>
            </a:r>
            <a:r>
              <a:rPr lang="en-US" b="1" kern="0" dirty="0" smtClean="0">
                <a:solidFill>
                  <a:srgbClr val="00005C"/>
                </a:solidFill>
                <a:effectLst>
                  <a:outerShdw blurRad="38100" dist="38100" dir="2700000" algn="tl">
                    <a:srgbClr val="000000">
                      <a:alpha val="43137"/>
                    </a:srgbClr>
                  </a:outerShdw>
                </a:effectLst>
                <a:latin typeface="Bookman Old Style" pitchFamily="18" charset="0"/>
                <a:ea typeface="Calibri"/>
                <a:cs typeface="Times New Roman"/>
              </a:rPr>
              <a:t> and Barry Posner: </a:t>
            </a:r>
            <a:r>
              <a:rPr lang="en-US" b="1" i="1" kern="0" dirty="0" smtClean="0">
                <a:solidFill>
                  <a:srgbClr val="00005C"/>
                </a:solidFill>
                <a:effectLst>
                  <a:outerShdw blurRad="38100" dist="38100" dir="2700000" algn="tl">
                    <a:srgbClr val="000000">
                      <a:alpha val="43137"/>
                    </a:srgbClr>
                  </a:outerShdw>
                </a:effectLst>
                <a:latin typeface="Bookman Old Style" pitchFamily="18" charset="0"/>
                <a:ea typeface="Calibri"/>
                <a:cs typeface="Times New Roman"/>
              </a:rPr>
              <a:t>A Leader’s Legacy</a:t>
            </a:r>
            <a:endPar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endParaRPr>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633063"/>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#1</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Expectations</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A leader is someone who takes you to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a different and better place, and by definition that means having high expectations of self and others.</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633063"/>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#2</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Example</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To assume a leadership responsibility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is to give up many freedoms, because leaders speak more forcefully by who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they are than by what they say.</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633063"/>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#3</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Encouragement</a:t>
            </a:r>
          </a:p>
          <a:p>
            <a:pPr algn="ctr">
              <a:lnSpc>
                <a:spcPct val="150000"/>
              </a:lnSpc>
              <a:spcAft>
                <a:spcPts val="1200"/>
              </a:spcAft>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An important duty of leadership is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to create an environment where people work together with a spirit of pride, collegiality, and friendship.</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633063"/>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#4</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Celebration</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Leaders foster teamwork, community,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and a spirit of fellowship by celebrating personal and group achievements –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and good faith failures.</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ublic\Pictures\Pollyanna pin 1.jpg"/>
          <p:cNvPicPr>
            <a:picLocks noChangeAspect="1" noChangeArrowheads="1"/>
          </p:cNvPicPr>
          <p:nvPr/>
        </p:nvPicPr>
        <p:blipFill>
          <a:blip r:embed="rId2" cstate="print"/>
          <a:srcRect/>
          <a:stretch>
            <a:fillRect/>
          </a:stretch>
        </p:blipFill>
        <p:spPr bwMode="auto">
          <a:xfrm>
            <a:off x="1143000" y="0"/>
            <a:ext cx="6858000" cy="6858000"/>
          </a:xfrm>
          <a:prstGeom prst="rect">
            <a:avLst/>
          </a:prstGeom>
          <a:noFill/>
          <a:effectLst>
            <a:softEdge rad="317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F:\Pictures\Mini-Posters\The Twelve Core Action Values, cropped.jpg"/>
          <p:cNvPicPr>
            <a:picLocks noChangeAspect="1" noChangeArrowheads="1"/>
          </p:cNvPicPr>
          <p:nvPr/>
        </p:nvPicPr>
        <p:blipFill>
          <a:blip r:embed="rId3" cstate="print"/>
          <a:srcRect/>
          <a:stretch>
            <a:fillRect/>
          </a:stretch>
        </p:blipFill>
        <p:spPr bwMode="auto">
          <a:xfrm>
            <a:off x="0" y="-10967"/>
            <a:ext cx="9144000" cy="6640367"/>
          </a:xfrm>
          <a:prstGeom prst="rect">
            <a:avLst/>
          </a:prstGeom>
          <a:ln>
            <a:noFill/>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90600"/>
            <a:ext cx="6934200" cy="3970318"/>
          </a:xfrm>
          <a:prstGeom prst="rect">
            <a:avLst/>
          </a:prstGeom>
          <a:noFill/>
        </p:spPr>
        <p:txBody>
          <a:bodyPr wrap="square" rtlCol="0">
            <a:spAutoFit/>
          </a:bodyPr>
          <a:lstStyle/>
          <a:p>
            <a:pPr algn="ctr">
              <a:lnSpc>
                <a:spcPct val="150000"/>
              </a:lnSpc>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Core Action Values 1-6: </a:t>
            </a: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Laying a Solid Foundation</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180358"/>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Core Action Value #1</a:t>
            </a:r>
          </a:p>
          <a:p>
            <a:pPr algn="ctr">
              <a:lnSpc>
                <a:spcPct val="115000"/>
              </a:lnSpc>
              <a:spcAft>
                <a:spcPts val="1000"/>
              </a:spcAft>
            </a:pPr>
            <a:endParaRPr lang="en-US" sz="3600" b="1" dirty="0">
              <a:solidFill>
                <a:srgbClr val="00005C"/>
              </a:solidFill>
              <a:effectLst>
                <a:outerShdw blurRad="38100" dist="38100" dir="2700000" algn="tl">
                  <a:srgbClr val="000000">
                    <a:alpha val="43137"/>
                  </a:srgbClr>
                </a:outerShdw>
              </a:effectLst>
              <a:latin typeface="Bookman Old Style"/>
              <a:ea typeface="Calibri"/>
              <a:cs typeface="Times New Roman"/>
            </a:endParaRPr>
          </a:p>
          <a:p>
            <a:pPr algn="ctr">
              <a:lnSpc>
                <a:spcPct val="115000"/>
              </a:lnSpc>
              <a:spcAft>
                <a:spcPts val="1000"/>
              </a:spcAft>
            </a:pPr>
            <a:r>
              <a:rPr lang="en-US" sz="88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Authenticity</a:t>
            </a:r>
          </a:p>
        </p:txBody>
      </p:sp>
      <p:pic>
        <p:nvPicPr>
          <p:cNvPr id="74754" name="Picture 2" descr="authenticity"/>
          <p:cNvPicPr>
            <a:picLocks noChangeAspect="1" noChangeArrowheads="1"/>
          </p:cNvPicPr>
          <p:nvPr/>
        </p:nvPicPr>
        <p:blipFill>
          <a:blip r:embed="rId2" cstate="print"/>
          <a:srcRect/>
          <a:stretch>
            <a:fillRect/>
          </a:stretch>
        </p:blipFill>
        <p:spPr bwMode="auto">
          <a:xfrm>
            <a:off x="4724400" y="4191000"/>
            <a:ext cx="3556000" cy="26670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078313"/>
          </a:xfrm>
          <a:prstGeom prst="rect">
            <a:avLst/>
          </a:prstGeom>
          <a:noFill/>
        </p:spPr>
        <p:txBody>
          <a:bodyPr wrap="square" rtlCol="0">
            <a:spAutoFit/>
          </a:bodyPr>
          <a:lstStyle/>
          <a:p>
            <a:pPr algn="ctr">
              <a:lnSpc>
                <a:spcPct val="150000"/>
              </a:lnSpc>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The greatest triumph of the human spirit is to become the unique and special person you were meant to be; the greatest tragedy is to live your life pretending to be someone else.</a:t>
            </a:r>
            <a:endParaRPr lang="en-US" sz="3600" b="1" dirty="0">
              <a:solidFill>
                <a:srgbClr val="00005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6477000" cy="4139595"/>
          </a:xfrm>
          <a:prstGeom prst="rect">
            <a:avLst/>
          </a:prstGeom>
          <a:noFill/>
        </p:spPr>
        <p:txBody>
          <a:bodyPr wrap="square" rtlCol="0">
            <a:spAutoFit/>
          </a:bodyPr>
          <a:lstStyle/>
          <a:p>
            <a:pPr>
              <a:lnSpc>
                <a:spcPct val="150000"/>
              </a:lnSpc>
              <a:spcAft>
                <a:spcPts val="4200"/>
              </a:spcAft>
            </a:pPr>
            <a:r>
              <a:rPr lang="en-US" sz="4400" b="1" dirty="0" smtClean="0">
                <a:solidFill>
                  <a:srgbClr val="000066"/>
                </a:solidFill>
                <a:effectLst>
                  <a:outerShdw blurRad="38100" dist="38100" dir="2700000" algn="tl">
                    <a:srgbClr val="000000">
                      <a:alpha val="43137"/>
                    </a:srgbClr>
                  </a:outerShdw>
                </a:effectLst>
                <a:latin typeface="Bookman Old Style" pitchFamily="18" charset="0"/>
              </a:rPr>
              <a:t>After all, who wants to be a phony?  </a:t>
            </a:r>
          </a:p>
          <a:p>
            <a:pPr>
              <a:lnSpc>
                <a:spcPct val="150000"/>
              </a:lnSpc>
              <a:spcAft>
                <a:spcPts val="1800"/>
              </a:spcAft>
            </a:pPr>
            <a:r>
              <a:rPr lang="en-US" sz="3200" b="1" dirty="0" smtClean="0">
                <a:solidFill>
                  <a:srgbClr val="580000"/>
                </a:solidFill>
                <a:effectLst>
                  <a:outerShdw blurRad="38100" dist="38100" dir="2700000" algn="tl">
                    <a:srgbClr val="000000">
                      <a:alpha val="43137"/>
                    </a:srgbClr>
                  </a:outerShdw>
                </a:effectLst>
                <a:latin typeface="Bookman Old Style" pitchFamily="18" charset="0"/>
              </a:rPr>
              <a:t>Core Action Value #1 </a:t>
            </a:r>
            <a:br>
              <a:rPr lang="en-US" sz="3200" b="1" dirty="0" smtClean="0">
                <a:solidFill>
                  <a:srgbClr val="580000"/>
                </a:solidFill>
                <a:effectLst>
                  <a:outerShdw blurRad="38100" dist="38100" dir="2700000" algn="tl">
                    <a:srgbClr val="000000">
                      <a:alpha val="43137"/>
                    </a:srgbClr>
                  </a:outerShdw>
                </a:effectLst>
                <a:latin typeface="Bookman Old Style" pitchFamily="18" charset="0"/>
              </a:rPr>
            </a:br>
            <a:r>
              <a:rPr lang="en-US" sz="3200" b="1" dirty="0" smtClean="0">
                <a:solidFill>
                  <a:srgbClr val="580000"/>
                </a:solidFill>
                <a:effectLst>
                  <a:outerShdw blurRad="38100" dist="38100" dir="2700000" algn="tl">
                    <a:srgbClr val="000000">
                      <a:alpha val="43137"/>
                    </a:srgbClr>
                  </a:outerShdw>
                </a:effectLst>
                <a:latin typeface="Bookman Old Style" pitchFamily="18" charset="0"/>
              </a:rPr>
              <a:t>is Authenticity</a:t>
            </a:r>
            <a:endParaRPr lang="en-US" sz="3200" b="1" dirty="0">
              <a:solidFill>
                <a:srgbClr val="580000"/>
              </a:solidFill>
              <a:effectLst>
                <a:outerShdw blurRad="38100" dist="38100" dir="2700000" algn="tl">
                  <a:srgbClr val="000000">
                    <a:alpha val="43137"/>
                  </a:srgbClr>
                </a:outerShdw>
              </a:effectLst>
              <a:latin typeface="Bookman Old Style" pitchFamily="18" charset="0"/>
            </a:endParaRPr>
          </a:p>
        </p:txBody>
      </p:sp>
      <p:pic>
        <p:nvPicPr>
          <p:cNvPr id="677890" name="Picture 2" descr="http://relationshipmanagementinstitute.com/wp-content/uploads/2010/05/be-authentic.jpg"/>
          <p:cNvPicPr>
            <a:picLocks noChangeAspect="1" noChangeArrowheads="1"/>
          </p:cNvPicPr>
          <p:nvPr/>
        </p:nvPicPr>
        <p:blipFill>
          <a:blip r:embed="rId2" cstate="print"/>
          <a:srcRect/>
          <a:stretch>
            <a:fillRect/>
          </a:stretch>
        </p:blipFill>
        <p:spPr bwMode="auto">
          <a:xfrm>
            <a:off x="4876800" y="2590800"/>
            <a:ext cx="4267200" cy="4267200"/>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C:\Users\joetye\Pictures\ee cummings on courage.jpg"/>
          <p:cNvPicPr>
            <a:picLocks noChangeAspect="1" noChangeArrowheads="1"/>
          </p:cNvPicPr>
          <p:nvPr/>
        </p:nvPicPr>
        <p:blipFill>
          <a:blip r:embed="rId2" cstate="print"/>
          <a:srcRect/>
          <a:stretch>
            <a:fillRect/>
          </a:stretch>
        </p:blipFill>
        <p:spPr bwMode="auto">
          <a:xfrm>
            <a:off x="228600" y="304800"/>
            <a:ext cx="8735633" cy="6324600"/>
          </a:xfrm>
          <a:prstGeom prst="rect">
            <a:avLst/>
          </a:prstGeom>
          <a:noFill/>
          <a:effectLst>
            <a:softEdge rad="127000"/>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38200"/>
            <a:ext cx="7924800" cy="4801314"/>
          </a:xfrm>
          <a:prstGeom prst="rect">
            <a:avLst/>
          </a:prstGeom>
          <a:noFill/>
        </p:spPr>
        <p:txBody>
          <a:bodyPr wrap="square" rtlCol="0">
            <a:spAutoFit/>
          </a:bodyPr>
          <a:lstStyle/>
          <a:p>
            <a:pPr>
              <a:lnSpc>
                <a:spcPct val="150000"/>
              </a:lnSpc>
              <a:spcAft>
                <a:spcPts val="1800"/>
              </a:spcAft>
            </a:pPr>
            <a:r>
              <a:rPr lang="en-US" sz="2200" b="1" kern="50" dirty="0" smtClean="0">
                <a:solidFill>
                  <a:srgbClr val="00005C"/>
                </a:solidFill>
                <a:effectLst>
                  <a:outerShdw blurRad="38100" dist="38100" dir="2700000" algn="tl">
                    <a:srgbClr val="000000">
                      <a:alpha val="43137"/>
                    </a:srgbClr>
                  </a:outerShdw>
                </a:effectLst>
                <a:latin typeface="Bookman Old Style" pitchFamily="18" charset="0"/>
              </a:rPr>
              <a:t>“We come into this world with a specific, personal destiny.  We have a job to do, a calling to enact, a self to become.  We are who we are from the cradle, and we’re stuck with it.  Our job in this lifetime is not to shape ourselves into some ideal we imagine we ought to be, but to find out who we already are and become it.”</a:t>
            </a:r>
            <a:endParaRPr lang="en-US" sz="2200" b="1" kern="1400" dirty="0" smtClean="0">
              <a:solidFill>
                <a:srgbClr val="00005C"/>
              </a:solidFill>
              <a:effectLst>
                <a:outerShdw blurRad="38100" dist="38100" dir="2700000" algn="tl">
                  <a:srgbClr val="000000">
                    <a:alpha val="43137"/>
                  </a:srgbClr>
                </a:outerShdw>
              </a:effectLst>
              <a:latin typeface="Bookman Old Style" pitchFamily="18" charset="0"/>
            </a:endParaRPr>
          </a:p>
          <a:p>
            <a:pPr marR="0" indent="0" algn="r">
              <a:lnSpc>
                <a:spcPct val="150000"/>
              </a:lnSpc>
              <a:spcAft>
                <a:spcPts val="1800"/>
              </a:spcAft>
            </a:pPr>
            <a:r>
              <a:rPr lang="en-US" b="1" kern="50" dirty="0" smtClean="0">
                <a:solidFill>
                  <a:srgbClr val="00005C"/>
                </a:solidFill>
                <a:effectLst>
                  <a:outerShdw blurRad="38100" dist="38100" dir="2700000" algn="tl">
                    <a:srgbClr val="000000">
                      <a:alpha val="43137"/>
                    </a:srgbClr>
                  </a:outerShdw>
                </a:effectLst>
                <a:latin typeface="Bookman Old Style" pitchFamily="18" charset="0"/>
              </a:rPr>
              <a:t>Steven Pressfield: </a:t>
            </a:r>
            <a:r>
              <a:rPr lang="en-US" b="1" i="1" kern="50" dirty="0" smtClean="0">
                <a:solidFill>
                  <a:srgbClr val="00005C"/>
                </a:solidFill>
                <a:effectLst>
                  <a:outerShdw blurRad="38100" dist="38100" dir="2700000" algn="tl">
                    <a:srgbClr val="000000">
                      <a:alpha val="43137"/>
                    </a:srgbClr>
                  </a:outerShdw>
                </a:effectLst>
                <a:latin typeface="Bookman Old Style" pitchFamily="18" charset="0"/>
              </a:rPr>
              <a:t>The War of Art</a:t>
            </a:r>
            <a:endParaRPr lang="en-US" sz="1100" b="1" kern="1400" dirty="0" smtClean="0">
              <a:solidFill>
                <a:srgbClr val="00005C"/>
              </a:solidFill>
              <a:effectLst>
                <a:outerShdw blurRad="38100" dist="38100" dir="2700000" algn="tl">
                  <a:srgbClr val="000000">
                    <a:alpha val="43137"/>
                  </a:srgbClr>
                </a:outerShdw>
              </a:effectLst>
              <a:latin typeface="Bookman Old Style" pitchFamily="18" charset="0"/>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772400" cy="5170646"/>
          </a:xfrm>
          <a:prstGeom prst="rect">
            <a:avLst/>
          </a:prstGeom>
          <a:noFill/>
        </p:spPr>
        <p:txBody>
          <a:bodyPr wrap="square" rtlCol="0">
            <a:spAutoFit/>
          </a:bodyPr>
          <a:lstStyle/>
          <a:p>
            <a:pPr>
              <a:lnSpc>
                <a:spcPct val="150000"/>
              </a:lnSpc>
            </a:pPr>
            <a:r>
              <a:rPr lang="en-US" sz="4400" b="1" dirty="0" smtClean="0">
                <a:solidFill>
                  <a:srgbClr val="00005C"/>
                </a:solidFill>
                <a:effectLst>
                  <a:outerShdw blurRad="38100" dist="38100" dir="2700000" algn="tl">
                    <a:srgbClr val="000000">
                      <a:alpha val="43137"/>
                    </a:srgbClr>
                  </a:outerShdw>
                </a:effectLst>
                <a:latin typeface="Bookman Old Style" pitchFamily="18" charset="0"/>
              </a:rPr>
              <a:t>What would you do if every job paid the same and had the same social status?  And why aren’t you doing that now?</a:t>
            </a:r>
            <a:endParaRPr lang="en-US" sz="4400" b="1" dirty="0">
              <a:solidFill>
                <a:srgbClr val="00005C"/>
              </a:solidFill>
              <a:effectLst>
                <a:outerShdw blurRad="38100" dist="38100" dir="2700000" algn="tl">
                  <a:srgbClr val="000000">
                    <a:alpha val="43137"/>
                  </a:srgbClr>
                </a:outerShdw>
              </a:effectLst>
              <a:latin typeface="Bookman Old Style"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986732"/>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#1</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Self-Awareness</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Use internal observation and external feedback to uncover your truest strengths and passions and the “meant to be” you.</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7924800" cy="6555641"/>
          </a:xfrm>
          <a:prstGeom prst="rect">
            <a:avLst/>
          </a:prstGeom>
          <a:noFill/>
        </p:spPr>
        <p:txBody>
          <a:bodyPr wrap="square" rtlCol="0">
            <a:spAutoFit/>
          </a:bodyPr>
          <a:lstStyle/>
          <a:p>
            <a:pPr>
              <a:lnSpc>
                <a:spcPct val="150000"/>
              </a:lnSpc>
            </a:pPr>
            <a:r>
              <a:rPr lang="en-US" sz="4200" b="1" dirty="0" smtClean="0">
                <a:solidFill>
                  <a:srgbClr val="000066"/>
                </a:solidFill>
                <a:effectLst>
                  <a:outerShdw blurRad="38100" dist="38100" dir="2700000" algn="tl">
                    <a:srgbClr val="000000">
                      <a:alpha val="43137"/>
                    </a:srgbClr>
                  </a:outerShdw>
                </a:effectLst>
                <a:latin typeface="Bookman Old Style" pitchFamily="18" charset="0"/>
              </a:rPr>
              <a:t>“If we each do our part, we will change our lives for the better.  If we all do our parts, we will change our organizations for the better.”</a:t>
            </a:r>
          </a:p>
          <a:p>
            <a:pPr algn="r">
              <a:lnSpc>
                <a:spcPct val="150000"/>
              </a:lnSpc>
            </a:pPr>
            <a:r>
              <a:rPr lang="en-US" sz="2800" b="1" i="1" dirty="0" smtClean="0">
                <a:solidFill>
                  <a:srgbClr val="000066"/>
                </a:solidFill>
                <a:latin typeface="Bookman Old Style" pitchFamily="18" charset="0"/>
              </a:rPr>
              <a:t>The Florence Prescription</a:t>
            </a:r>
            <a:endParaRPr lang="en-US" sz="2800" b="1" i="1" dirty="0">
              <a:solidFill>
                <a:srgbClr val="000066"/>
              </a:solidFill>
              <a:latin typeface="Bookman Old Style" pitchFamily="18" charset="0"/>
            </a:endParaRPr>
          </a:p>
        </p:txBody>
      </p:sp>
      <p:sp>
        <p:nvSpPr>
          <p:cNvPr id="3" name="Slide Number Placeholder 2"/>
          <p:cNvSpPr>
            <a:spLocks noGrp="1"/>
          </p:cNvSpPr>
          <p:nvPr>
            <p:ph type="sldNum" sz="quarter" idx="12"/>
          </p:nvPr>
        </p:nvSpPr>
        <p:spPr/>
        <p:txBody>
          <a:bodyPr/>
          <a:lstStyle/>
          <a:p>
            <a:pPr>
              <a:defRPr/>
            </a:pPr>
            <a:fld id="{71A3F19F-21DA-4D8E-BC7E-7EFCC275A973}" type="slidenum">
              <a:rPr lang="en-US" smtClean="0">
                <a:solidFill>
                  <a:prstClr val="white">
                    <a:shade val="50000"/>
                  </a:prstClr>
                </a:solidFill>
              </a:rPr>
              <a:pPr>
                <a:defRPr/>
              </a:pPr>
              <a:t>2</a:t>
            </a:fld>
            <a:endParaRPr lang="en-US" dirty="0">
              <a:solidFill>
                <a:prstClr val="white">
                  <a:shade val="50000"/>
                </a:prstClr>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633063"/>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#2</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Self-Mastery</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Stay out of the </a:t>
            </a:r>
            <a:r>
              <a:rPr lang="en-US" sz="2800" b="1" i="1" dirty="0" smtClean="0">
                <a:solidFill>
                  <a:srgbClr val="00005C"/>
                </a:solidFill>
                <a:effectLst>
                  <a:outerShdw blurRad="38100" dist="38100" dir="2700000" algn="tl">
                    <a:srgbClr val="000000">
                      <a:alpha val="43137"/>
                    </a:srgbClr>
                  </a:outerShdw>
                </a:effectLst>
                <a:latin typeface="Bookman Old Style"/>
                <a:ea typeface="Calibri"/>
                <a:cs typeface="Times New Roman"/>
              </a:rPr>
              <a:t>Iron Triangle of False Personality</a:t>
            </a: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 – manage your emotions, keep your ego out of the way, and pursue only authentic ambitions.</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925725"/>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#3</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Self-Belief</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pitchFamily="18" charset="0"/>
              </a:rPr>
              <a:t>Work to strengthen </a:t>
            </a:r>
            <a:r>
              <a:rPr lang="en-US" sz="2800" b="1" dirty="0">
                <a:solidFill>
                  <a:srgbClr val="00005C"/>
                </a:solidFill>
                <a:effectLst>
                  <a:outerShdw blurRad="38100" dist="38100" dir="2700000" algn="tl">
                    <a:srgbClr val="000000">
                      <a:alpha val="43137"/>
                    </a:srgbClr>
                  </a:outerShdw>
                </a:effectLst>
                <a:latin typeface="Bookman Old Style" pitchFamily="18" charset="0"/>
              </a:rPr>
              <a:t>each level of the </a:t>
            </a:r>
            <a:r>
              <a:rPr lang="en-US" sz="2800" b="1" i="1" dirty="0">
                <a:solidFill>
                  <a:srgbClr val="00005C"/>
                </a:solidFill>
                <a:effectLst>
                  <a:outerShdw blurRad="38100" dist="38100" dir="2700000" algn="tl">
                    <a:srgbClr val="000000">
                      <a:alpha val="43137"/>
                    </a:srgbClr>
                  </a:outerShdw>
                </a:effectLst>
                <a:latin typeface="Bookman Old Style" pitchFamily="18" charset="0"/>
              </a:rPr>
              <a:t>Pyramid of Self-Belief</a:t>
            </a:r>
            <a:r>
              <a:rPr lang="en-US" sz="2800" b="1" dirty="0">
                <a:solidFill>
                  <a:srgbClr val="00005C"/>
                </a:solidFill>
                <a:effectLst>
                  <a:outerShdw blurRad="38100" dist="38100" dir="2700000" algn="tl">
                    <a:srgbClr val="000000">
                      <a:alpha val="43137"/>
                    </a:srgbClr>
                  </a:outerShdw>
                </a:effectLst>
                <a:latin typeface="Bookman Old Style" pitchFamily="18" charset="0"/>
              </a:rPr>
              <a:t>: </a:t>
            </a:r>
            <a:endParaRPr lang="en-US" sz="2800" b="1" dirty="0" smtClean="0">
              <a:solidFill>
                <a:srgbClr val="00005C"/>
              </a:solidFill>
              <a:effectLst>
                <a:outerShdw blurRad="38100" dist="38100" dir="2700000" algn="tl">
                  <a:srgbClr val="000000">
                    <a:alpha val="43137"/>
                  </a:srgbClr>
                </a:outerShdw>
              </a:effectLst>
              <a:latin typeface="Bookman Old Style" pitchFamily="18" charset="0"/>
            </a:endParaRPr>
          </a:p>
          <a:p>
            <a:pPr lvl="1" algn="ctr">
              <a:lnSpc>
                <a:spcPct val="150000"/>
              </a:lnSpc>
            </a:pPr>
            <a:r>
              <a:rPr lang="en-US" sz="2800" b="1" dirty="0" smtClean="0">
                <a:solidFill>
                  <a:srgbClr val="500000"/>
                </a:solidFill>
                <a:effectLst>
                  <a:outerShdw blurRad="38100" dist="38100" dir="2700000" algn="tl">
                    <a:srgbClr val="000000">
                      <a:alpha val="43137"/>
                    </a:srgbClr>
                  </a:outerShdw>
                </a:effectLst>
                <a:latin typeface="Bookman Old Style" pitchFamily="18" charset="0"/>
              </a:rPr>
              <a:t>Self-Concept </a:t>
            </a:r>
          </a:p>
          <a:p>
            <a:pPr lvl="1" algn="ctr">
              <a:lnSpc>
                <a:spcPct val="150000"/>
              </a:lnSpc>
            </a:pPr>
            <a:r>
              <a:rPr lang="en-US" sz="2800" b="1" dirty="0" smtClean="0">
                <a:solidFill>
                  <a:srgbClr val="500000"/>
                </a:solidFill>
                <a:effectLst>
                  <a:outerShdw blurRad="38100" dist="38100" dir="2700000" algn="tl">
                    <a:srgbClr val="000000">
                      <a:alpha val="43137"/>
                    </a:srgbClr>
                  </a:outerShdw>
                </a:effectLst>
                <a:latin typeface="Bookman Old Style" pitchFamily="18" charset="0"/>
              </a:rPr>
              <a:t>Self-Image</a:t>
            </a:r>
          </a:p>
          <a:p>
            <a:pPr lvl="1" algn="ctr">
              <a:lnSpc>
                <a:spcPct val="150000"/>
              </a:lnSpc>
            </a:pPr>
            <a:r>
              <a:rPr lang="en-US" sz="2800" b="1" dirty="0" smtClean="0">
                <a:solidFill>
                  <a:srgbClr val="500000"/>
                </a:solidFill>
                <a:effectLst>
                  <a:outerShdw blurRad="38100" dist="38100" dir="2700000" algn="tl">
                    <a:srgbClr val="000000">
                      <a:alpha val="43137"/>
                    </a:srgbClr>
                  </a:outerShdw>
                </a:effectLst>
                <a:latin typeface="Bookman Old Style" pitchFamily="18" charset="0"/>
              </a:rPr>
              <a:t>Self-Awareness</a:t>
            </a:r>
          </a:p>
          <a:p>
            <a:pPr lvl="1" algn="ctr">
              <a:lnSpc>
                <a:spcPct val="150000"/>
              </a:lnSpc>
            </a:pPr>
            <a:r>
              <a:rPr lang="en-US" sz="2800" b="1" dirty="0" smtClean="0">
                <a:solidFill>
                  <a:srgbClr val="500000"/>
                </a:solidFill>
                <a:effectLst>
                  <a:outerShdw blurRad="38100" dist="38100" dir="2700000" algn="tl">
                    <a:srgbClr val="000000">
                      <a:alpha val="43137"/>
                    </a:srgbClr>
                  </a:outerShdw>
                </a:effectLst>
                <a:latin typeface="Bookman Old Style" pitchFamily="18" charset="0"/>
              </a:rPr>
              <a:t>Self-Confidence</a:t>
            </a:r>
            <a:endParaRPr lang="en-US" sz="2800" b="1" dirty="0">
              <a:solidFill>
                <a:srgbClr val="500000"/>
              </a:solidFill>
              <a:effectLst>
                <a:outerShdw blurRad="38100" dist="38100" dir="2700000" algn="tl">
                  <a:srgbClr val="000000">
                    <a:alpha val="43137"/>
                  </a:srgbClr>
                </a:outerShdw>
              </a:effectLst>
              <a:latin typeface="Bookman Old Style" pitchFamily="18" charset="0"/>
              <a:ea typeface="Calibri"/>
              <a:cs typeface="Times New Rom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279394"/>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#4</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Self-Truth</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Use </a:t>
            </a:r>
            <a:r>
              <a:rPr lang="en-US" sz="2800" b="1" i="1" dirty="0" smtClean="0">
                <a:solidFill>
                  <a:srgbClr val="00005C"/>
                </a:solidFill>
                <a:effectLst>
                  <a:outerShdw blurRad="38100" dist="38100" dir="2700000" algn="tl">
                    <a:srgbClr val="000000">
                      <a:alpha val="43137"/>
                    </a:srgbClr>
                  </a:outerShdw>
                </a:effectLst>
                <a:latin typeface="Bookman Old Style"/>
                <a:ea typeface="Calibri"/>
                <a:cs typeface="Times New Roman"/>
              </a:rPr>
              <a:t>Direction Deflection Questions</a:t>
            </a: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 to guide your attitudes and your actions in a way that moves you closer to your best self in every dimension of your life.</a:t>
            </a:r>
          </a:p>
          <a:p>
            <a:pPr algn="ctr">
              <a:lnSpc>
                <a:spcPct val="150000"/>
              </a:lnSpc>
            </a:pPr>
            <a:endParaRPr lang="en-US" sz="2800" b="1" dirty="0" smtClean="0">
              <a:solidFill>
                <a:srgbClr val="00005C"/>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180358"/>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Core Action Value #2</a:t>
            </a:r>
          </a:p>
          <a:p>
            <a:pPr algn="ctr">
              <a:lnSpc>
                <a:spcPct val="115000"/>
              </a:lnSpc>
              <a:spcAft>
                <a:spcPts val="1000"/>
              </a:spcAft>
            </a:pPr>
            <a:endPar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endParaRPr>
          </a:p>
          <a:p>
            <a:pPr algn="ctr">
              <a:lnSpc>
                <a:spcPct val="115000"/>
              </a:lnSpc>
              <a:spcAft>
                <a:spcPts val="1000"/>
              </a:spcAft>
            </a:pPr>
            <a:r>
              <a:rPr lang="en-US" sz="88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Integrity</a:t>
            </a:r>
          </a:p>
        </p:txBody>
      </p:sp>
      <p:pic>
        <p:nvPicPr>
          <p:cNvPr id="68610" name="Picture 2" descr="http://www.engr.usask.ca/images/current-students/integrity.jpg"/>
          <p:cNvPicPr>
            <a:picLocks noChangeAspect="1" noChangeArrowheads="1"/>
          </p:cNvPicPr>
          <p:nvPr/>
        </p:nvPicPr>
        <p:blipFill>
          <a:blip r:embed="rId2" cstate="print"/>
          <a:srcRect/>
          <a:stretch>
            <a:fillRect/>
          </a:stretch>
        </p:blipFill>
        <p:spPr bwMode="auto">
          <a:xfrm>
            <a:off x="5486400" y="3733800"/>
            <a:ext cx="2695575" cy="2695575"/>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77200" cy="5170646"/>
          </a:xfrm>
          <a:prstGeom prst="rect">
            <a:avLst/>
          </a:prstGeom>
          <a:noFill/>
        </p:spPr>
        <p:txBody>
          <a:bodyPr wrap="square" rtlCol="0">
            <a:spAutoFit/>
          </a:bodyPr>
          <a:lstStyle/>
          <a:p>
            <a:pPr>
              <a:lnSpc>
                <a:spcPct val="150000"/>
              </a:lnSpc>
            </a:pPr>
            <a:r>
              <a:rPr lang="en-US" sz="4400" b="1" dirty="0" smtClean="0">
                <a:solidFill>
                  <a:srgbClr val="00005C"/>
                </a:solidFill>
                <a:effectLst>
                  <a:outerShdw blurRad="38100" dist="38100" dir="2700000" algn="tl">
                    <a:srgbClr val="000000">
                      <a:alpha val="43137"/>
                    </a:srgbClr>
                  </a:outerShdw>
                </a:effectLst>
                <a:latin typeface="Bookman Old Style" pitchFamily="18" charset="0"/>
              </a:rPr>
              <a:t>Trust is not a value – trust is an outcome: you earn trust by acting upon the four cornerstones </a:t>
            </a:r>
            <a:r>
              <a:rPr lang="en-US" sz="4400" b="1" smtClean="0">
                <a:solidFill>
                  <a:srgbClr val="00005C"/>
                </a:solidFill>
                <a:effectLst>
                  <a:outerShdw blurRad="38100" dist="38100" dir="2700000" algn="tl">
                    <a:srgbClr val="000000">
                      <a:alpha val="43137"/>
                    </a:srgbClr>
                  </a:outerShdw>
                </a:effectLst>
                <a:latin typeface="Bookman Old Style" pitchFamily="18" charset="0"/>
              </a:rPr>
              <a:t>of Integrity.</a:t>
            </a:r>
            <a:endParaRPr lang="en-US" sz="4400" b="1">
              <a:solidFill>
                <a:srgbClr val="00005C"/>
              </a:solidFill>
              <a:effectLst>
                <a:outerShdw blurRad="38100" dist="38100" dir="2700000" algn="tl">
                  <a:srgbClr val="000000">
                    <a:alpha val="43137"/>
                  </a:srgbClr>
                </a:outerShdw>
              </a:effectLst>
              <a:latin typeface="Bookman Old Style"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416320"/>
          </a:xfrm>
          <a:prstGeom prst="rect">
            <a:avLst/>
          </a:prstGeom>
          <a:noFill/>
        </p:spPr>
        <p:txBody>
          <a:bodyPr wrap="square" rtlCol="0">
            <a:spAutoFit/>
          </a:bodyPr>
          <a:lstStyle/>
          <a:p>
            <a:pPr algn="ctr">
              <a:lnSpc>
                <a:spcPct val="150000"/>
              </a:lnSpc>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Without integrity, short-term winners inevitably become long-term losers.  Integrity is the foundation of trust and respect.</a:t>
            </a:r>
            <a:endParaRPr lang="en-US" sz="3600" b="1" dirty="0">
              <a:solidFill>
                <a:srgbClr val="00005C"/>
              </a:solidFill>
              <a:effectLst>
                <a:outerShdw blurRad="38100" dist="38100" dir="2700000" algn="tl">
                  <a:srgbClr val="000000">
                    <a:alpha val="43137"/>
                  </a:srgbClr>
                </a:outerShdw>
              </a:effectLst>
            </a:endParaRPr>
          </a:p>
        </p:txBody>
      </p:sp>
      <p:pic>
        <p:nvPicPr>
          <p:cNvPr id="4" name="Picture 4" descr="http://bolstablog.files.wordpress.com/2009/05/integrity-rock.jpg"/>
          <p:cNvPicPr>
            <a:picLocks noChangeAspect="1" noChangeArrowheads="1"/>
          </p:cNvPicPr>
          <p:nvPr/>
        </p:nvPicPr>
        <p:blipFill>
          <a:blip r:embed="rId2" cstate="print"/>
          <a:srcRect/>
          <a:stretch>
            <a:fillRect/>
          </a:stretch>
        </p:blipFill>
        <p:spPr bwMode="auto">
          <a:xfrm>
            <a:off x="6096000" y="4191000"/>
            <a:ext cx="2000250" cy="266700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4800"/>
            <a:ext cx="7315200" cy="1105303"/>
          </a:xfrm>
          <a:prstGeom prst="rect">
            <a:avLst/>
          </a:prstGeom>
          <a:noFill/>
        </p:spPr>
        <p:txBody>
          <a:bodyPr wrap="square" rtlCol="0">
            <a:spAutoFit/>
          </a:bodyPr>
          <a:lstStyle/>
          <a:p>
            <a:pPr algn="ctr">
              <a:lnSpc>
                <a:spcPct val="120000"/>
              </a:lnSpc>
            </a:pPr>
            <a:r>
              <a:rPr lang="en-US" sz="6000" b="1" dirty="0" smtClean="0">
                <a:solidFill>
                  <a:srgbClr val="000066"/>
                </a:solidFill>
                <a:effectLst>
                  <a:outerShdw blurRad="38100" dist="38100" dir="2700000" algn="tl">
                    <a:srgbClr val="000000">
                      <a:alpha val="43137"/>
                    </a:srgbClr>
                  </a:outerShdw>
                </a:effectLst>
                <a:latin typeface="Bookman Old Style" pitchFamily="18" charset="0"/>
              </a:rPr>
              <a:t>The Integrity Gap</a:t>
            </a:r>
            <a:endParaRPr lang="en-US" sz="6000" b="1" dirty="0">
              <a:solidFill>
                <a:srgbClr val="000066"/>
              </a:solidFill>
              <a:effectLst>
                <a:outerShdw blurRad="38100" dist="38100" dir="2700000" algn="tl">
                  <a:srgbClr val="000000">
                    <a:alpha val="43137"/>
                  </a:srgbClr>
                </a:outerShdw>
              </a:effectLst>
              <a:latin typeface="Bookman Old Style" pitchFamily="18" charset="0"/>
            </a:endParaRPr>
          </a:p>
        </p:txBody>
      </p:sp>
      <p:pic>
        <p:nvPicPr>
          <p:cNvPr id="2050" name="Picture 2" descr="What me worry? by JustUptown."/>
          <p:cNvPicPr>
            <a:picLocks noChangeAspect="1" noChangeArrowheads="1"/>
          </p:cNvPicPr>
          <p:nvPr/>
        </p:nvPicPr>
        <p:blipFill>
          <a:blip r:embed="rId2" cstate="print"/>
          <a:srcRect/>
          <a:stretch>
            <a:fillRect/>
          </a:stretch>
        </p:blipFill>
        <p:spPr bwMode="auto">
          <a:xfrm>
            <a:off x="2209801" y="1666232"/>
            <a:ext cx="5077662" cy="5213206"/>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ssip by solecism."/>
          <p:cNvPicPr>
            <a:picLocks noChangeAspect="1" noChangeArrowheads="1"/>
          </p:cNvPicPr>
          <p:nvPr/>
        </p:nvPicPr>
        <p:blipFill>
          <a:blip r:embed="rId2" cstate="print"/>
          <a:srcRect/>
          <a:stretch>
            <a:fillRect/>
          </a:stretch>
        </p:blipFill>
        <p:spPr bwMode="auto">
          <a:xfrm>
            <a:off x="0" y="0"/>
            <a:ext cx="5181600" cy="6908802"/>
          </a:xfrm>
          <a:prstGeom prst="rect">
            <a:avLst/>
          </a:prstGeom>
          <a:noFill/>
          <a:effectLst>
            <a:softEdge rad="317500"/>
          </a:effectLst>
        </p:spPr>
      </p:pic>
      <p:pic>
        <p:nvPicPr>
          <p:cNvPr id="1028" name="Picture 4" descr="fog birds telephone wire close by zen."/>
          <p:cNvPicPr>
            <a:picLocks noChangeAspect="1" noChangeArrowheads="1"/>
          </p:cNvPicPr>
          <p:nvPr/>
        </p:nvPicPr>
        <p:blipFill>
          <a:blip r:embed="rId3" cstate="print"/>
          <a:srcRect/>
          <a:stretch>
            <a:fillRect/>
          </a:stretch>
        </p:blipFill>
        <p:spPr bwMode="auto">
          <a:xfrm>
            <a:off x="5061856" y="0"/>
            <a:ext cx="4082143" cy="2743200"/>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305800" cy="3785652"/>
          </a:xfrm>
          <a:prstGeom prst="rect">
            <a:avLst/>
          </a:prstGeom>
          <a:noFill/>
        </p:spPr>
        <p:txBody>
          <a:bodyPr wrap="square" rtlCol="0">
            <a:spAutoFit/>
          </a:bodyPr>
          <a:lstStyle/>
          <a:p>
            <a:pPr>
              <a:lnSpc>
                <a:spcPct val="150000"/>
              </a:lnSpc>
              <a:spcAft>
                <a:spcPts val="1800"/>
              </a:spcAft>
            </a:pP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“Integrity means being whole, unbroken, undivided.  It describes a person who has united the different parts of his or her personality, so there is no longer a split in the soul…  For the person of integrity, life may not be easy but it is simple: Figure out what is right and do it.  All other considerations come in second.”</a:t>
            </a:r>
          </a:p>
          <a:p>
            <a:pPr marL="1828800" marR="0" algn="r">
              <a:lnSpc>
                <a:spcPct val="150000"/>
              </a:lnSpc>
              <a:spcBef>
                <a:spcPts val="0"/>
              </a:spcBef>
              <a:spcAft>
                <a:spcPts val="1800"/>
              </a:spcAft>
            </a:pPr>
            <a:r>
              <a:rPr lang="en-US" b="1" kern="1400" dirty="0" smtClean="0">
                <a:solidFill>
                  <a:srgbClr val="00005C"/>
                </a:solidFill>
                <a:effectLst>
                  <a:outerShdw blurRad="38100" dist="38100" dir="2700000" algn="tl">
                    <a:srgbClr val="000000">
                      <a:alpha val="43137"/>
                    </a:srgbClr>
                  </a:outerShdw>
                </a:effectLst>
                <a:latin typeface="Bookman Old Style"/>
                <a:ea typeface="Times New Roman"/>
              </a:rPr>
              <a:t>Harold Kushner: </a:t>
            </a:r>
            <a:r>
              <a:rPr lang="en-US" b="1" i="1" kern="1400" dirty="0" smtClean="0">
                <a:solidFill>
                  <a:srgbClr val="00005C"/>
                </a:solidFill>
                <a:effectLst>
                  <a:outerShdw blurRad="38100" dist="38100" dir="2700000" algn="tl">
                    <a:srgbClr val="000000">
                      <a:alpha val="43137"/>
                    </a:srgbClr>
                  </a:outerShdw>
                </a:effectLst>
                <a:latin typeface="Bookman Old Style"/>
                <a:ea typeface="Times New Roman"/>
              </a:rPr>
              <a:t>Living a Life That Matters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986732"/>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#1</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Honesty</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Be absolutely honest – especially with yourself.  Genuine honesty is more than just not telling lies – it is living the truth.</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7924800" cy="3970318"/>
          </a:xfrm>
          <a:prstGeom prst="rect">
            <a:avLst/>
          </a:prstGeom>
          <a:noFill/>
        </p:spPr>
        <p:txBody>
          <a:bodyPr wrap="square" rtlCol="0">
            <a:spAutoFit/>
          </a:bodyPr>
          <a:lstStyle/>
          <a:p>
            <a:pPr>
              <a:lnSpc>
                <a:spcPct val="150000"/>
              </a:lnSpc>
            </a:pPr>
            <a:r>
              <a:rPr lang="en-US" sz="4200" b="1" dirty="0" smtClean="0">
                <a:solidFill>
                  <a:srgbClr val="000066"/>
                </a:solidFill>
                <a:effectLst>
                  <a:outerShdw blurRad="38100" dist="38100" dir="2700000" algn="tl">
                    <a:srgbClr val="000000">
                      <a:alpha val="43137"/>
                    </a:srgbClr>
                  </a:outerShdw>
                </a:effectLst>
                <a:latin typeface="Bookman Old Style" pitchFamily="18" charset="0"/>
              </a:rPr>
              <a:t>“And in changing our organizations, we can change our world for the better.”</a:t>
            </a:r>
          </a:p>
        </p:txBody>
      </p:sp>
      <p:sp>
        <p:nvSpPr>
          <p:cNvPr id="3" name="Slide Number Placeholder 2"/>
          <p:cNvSpPr>
            <a:spLocks noGrp="1"/>
          </p:cNvSpPr>
          <p:nvPr>
            <p:ph type="sldNum" sz="quarter" idx="12"/>
          </p:nvPr>
        </p:nvSpPr>
        <p:spPr/>
        <p:txBody>
          <a:bodyPr/>
          <a:lstStyle/>
          <a:p>
            <a:pPr>
              <a:defRPr/>
            </a:pPr>
            <a:fld id="{71A3F19F-21DA-4D8E-BC7E-7EFCC275A973}" type="slidenum">
              <a:rPr lang="en-US" smtClean="0">
                <a:solidFill>
                  <a:prstClr val="white">
                    <a:shade val="50000"/>
                  </a:prstClr>
                </a:solidFill>
              </a:rPr>
              <a:pPr>
                <a:defRPr/>
              </a:pPr>
              <a:t>3</a:t>
            </a:fld>
            <a:endParaRPr lang="en-US" dirty="0">
              <a:solidFill>
                <a:prstClr val="white">
                  <a:shade val="50000"/>
                </a:prstClr>
              </a:solidFill>
            </a:endParaRPr>
          </a:p>
        </p:txBody>
      </p:sp>
      <p:pic>
        <p:nvPicPr>
          <p:cNvPr id="136194" name="Picture 2" descr="http://www.lowdensitylifestyle.com/media/uploads/2010/12/betterworld.jpg"/>
          <p:cNvPicPr>
            <a:picLocks noChangeAspect="1" noChangeArrowheads="1"/>
          </p:cNvPicPr>
          <p:nvPr/>
        </p:nvPicPr>
        <p:blipFill>
          <a:blip r:embed="rId2" cstate="print"/>
          <a:srcRect/>
          <a:stretch>
            <a:fillRect/>
          </a:stretch>
        </p:blipFill>
        <p:spPr bwMode="auto">
          <a:xfrm>
            <a:off x="3733800" y="3048000"/>
            <a:ext cx="5181600" cy="3610709"/>
          </a:xfrm>
          <a:prstGeom prst="rect">
            <a:avLst/>
          </a:prstGeom>
          <a:noFill/>
          <a:effectLst>
            <a:softEdge rad="635000"/>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633063"/>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#2</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Reliability</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Do what you say you’re going to do, when you say you’re going to do it, and do it to the best of your ability.</a:t>
            </a: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279394"/>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#3</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Humility</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Virtually every failure of integrity begins with arrogance on the part of those responsible; humility is an essential ingredient of effective leadership.</a:t>
            </a: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C:\Users\Joe Tye\Pictures\Carlos janitor.gif"/>
          <p:cNvPicPr>
            <a:picLocks noChangeAspect="1" noChangeArrowheads="1"/>
          </p:cNvPicPr>
          <p:nvPr/>
        </p:nvPicPr>
        <p:blipFill>
          <a:blip r:embed="rId2" cstate="print"/>
          <a:srcRect/>
          <a:stretch>
            <a:fillRect/>
          </a:stretch>
        </p:blipFill>
        <p:spPr bwMode="auto">
          <a:xfrm>
            <a:off x="5867400" y="2087656"/>
            <a:ext cx="3276599" cy="4770344"/>
          </a:xfrm>
          <a:prstGeom prst="rect">
            <a:avLst/>
          </a:prstGeom>
          <a:noFill/>
          <a:effectLst>
            <a:softEdge rad="635000"/>
          </a:effectLst>
        </p:spPr>
      </p:pic>
      <p:sp>
        <p:nvSpPr>
          <p:cNvPr id="3" name="TextBox 2"/>
          <p:cNvSpPr txBox="1"/>
          <p:nvPr/>
        </p:nvSpPr>
        <p:spPr>
          <a:xfrm>
            <a:off x="457200" y="381000"/>
            <a:ext cx="6934200" cy="3139321"/>
          </a:xfrm>
          <a:prstGeom prst="rect">
            <a:avLst/>
          </a:prstGeom>
          <a:noFill/>
        </p:spPr>
        <p:txBody>
          <a:bodyPr wrap="square" rtlCol="0">
            <a:spAutoFit/>
          </a:bodyPr>
          <a:lstStyle/>
          <a:p>
            <a:pPr>
              <a:lnSpc>
                <a:spcPct val="150000"/>
              </a:lnSpc>
            </a:pPr>
            <a:r>
              <a:rPr lang="en-US" sz="4400" b="1" dirty="0" smtClean="0">
                <a:solidFill>
                  <a:srgbClr val="000066"/>
                </a:solidFill>
                <a:effectLst>
                  <a:outerShdw blurRad="38100" dist="38100" dir="2700000" algn="tl">
                    <a:srgbClr val="000000">
                      <a:alpha val="43137"/>
                    </a:srgbClr>
                  </a:outerShdw>
                </a:effectLst>
                <a:latin typeface="Bookman Old Style" pitchFamily="18" charset="0"/>
              </a:rPr>
              <a:t>The root of the word integrity is “integer” – one unified whole </a:t>
            </a:r>
            <a:endParaRPr lang="en-US" sz="4400" b="1" dirty="0">
              <a:solidFill>
                <a:srgbClr val="000066"/>
              </a:solidFill>
              <a:effectLst>
                <a:outerShdw blurRad="38100" dist="38100" dir="2700000" algn="tl">
                  <a:srgbClr val="000000">
                    <a:alpha val="43137"/>
                  </a:srgbClr>
                </a:outerShdw>
              </a:effectLst>
              <a:latin typeface="Bookman Old Style" pitchFamily="18" charset="0"/>
            </a:endParaRPr>
          </a:p>
        </p:txBody>
      </p:sp>
      <p:sp>
        <p:nvSpPr>
          <p:cNvPr id="4" name="TextBox 3"/>
          <p:cNvSpPr txBox="1"/>
          <p:nvPr/>
        </p:nvSpPr>
        <p:spPr>
          <a:xfrm>
            <a:off x="762000" y="3810000"/>
            <a:ext cx="5715000" cy="2585323"/>
          </a:xfrm>
          <a:prstGeom prst="rect">
            <a:avLst/>
          </a:prstGeom>
          <a:noFill/>
        </p:spPr>
        <p:txBody>
          <a:bodyPr wrap="square" rtlCol="0">
            <a:spAutoFit/>
            <a:scene3d>
              <a:camera prst="orthographicFront"/>
              <a:lightRig rig="threePt" dir="t"/>
            </a:scene3d>
            <a:sp3d extrusionH="57150">
              <a:bevelT w="69850" h="69850" prst="divot"/>
            </a:sp3d>
          </a:bodyPr>
          <a:lstStyle/>
          <a:p>
            <a:pPr>
              <a:lnSpc>
                <a:spcPct val="150000"/>
              </a:lnSpc>
            </a:pPr>
            <a:r>
              <a:rPr lang="en-US" sz="3600" b="1" dirty="0" smtClean="0">
                <a:solidFill>
                  <a:srgbClr val="580000"/>
                </a:solidFill>
                <a:effectLst>
                  <a:outerShdw blurRad="38100" dist="38100" dir="2700000" algn="tl">
                    <a:srgbClr val="000000">
                      <a:alpha val="43137"/>
                    </a:srgbClr>
                  </a:outerShdw>
                  <a:reflection blurRad="6350" stA="60000" endA="900" endPos="60000" dist="60007" dir="5400000" sy="-100000" algn="bl" rotWithShape="0"/>
                </a:effectLst>
                <a:latin typeface="Castellar" pitchFamily="18" charset="0"/>
              </a:rPr>
              <a:t>Carlos… </a:t>
            </a:r>
          </a:p>
          <a:p>
            <a:pPr>
              <a:lnSpc>
                <a:spcPct val="150000"/>
              </a:lnSpc>
            </a:pPr>
            <a:r>
              <a:rPr lang="en-US" sz="3600" b="1" dirty="0" smtClean="0">
                <a:solidFill>
                  <a:srgbClr val="580000"/>
                </a:solidFill>
                <a:effectLst>
                  <a:outerShdw blurRad="38100" dist="38100" dir="2700000" algn="tl">
                    <a:srgbClr val="000000">
                      <a:alpha val="43137"/>
                    </a:srgbClr>
                  </a:outerShdw>
                  <a:reflection blurRad="6350" stA="60000" endA="900" endPos="60000" dist="60007" dir="5400000" sy="-100000" algn="bl" rotWithShape="0"/>
                </a:effectLst>
                <a:latin typeface="Castellar" pitchFamily="18" charset="0"/>
              </a:rPr>
              <a:t>The incredible invisible man</a:t>
            </a:r>
            <a:endParaRPr lang="en-US" sz="3600" b="1" dirty="0">
              <a:solidFill>
                <a:srgbClr val="580000"/>
              </a:solidFill>
              <a:effectLst>
                <a:outerShdw blurRad="38100" dist="38100" dir="2700000" algn="tl">
                  <a:srgbClr val="000000">
                    <a:alpha val="43137"/>
                  </a:srgbClr>
                </a:outerShdw>
                <a:reflection blurRad="6350" stA="60000" endA="900" endPos="60000" dist="60007" dir="5400000" sy="-100000" algn="bl" rotWithShape="0"/>
              </a:effectLst>
              <a:latin typeface="Castellar"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279394"/>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#4</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Stewardship</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Honor the obligation to be a good steward of your own resources, the resources of your organization, and of the fragile world in which we live.</a:t>
            </a: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180358"/>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Core Action Value #3</a:t>
            </a:r>
          </a:p>
          <a:p>
            <a:pPr algn="ctr">
              <a:lnSpc>
                <a:spcPct val="115000"/>
              </a:lnSpc>
              <a:spcAft>
                <a:spcPts val="1000"/>
              </a:spcAft>
            </a:pPr>
            <a:endPar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endParaRPr>
          </a:p>
          <a:p>
            <a:pPr algn="ctr">
              <a:lnSpc>
                <a:spcPct val="115000"/>
              </a:lnSpc>
              <a:spcAft>
                <a:spcPts val="1000"/>
              </a:spcAft>
            </a:pPr>
            <a:r>
              <a:rPr lang="en-US" sz="88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Awareness</a:t>
            </a:r>
          </a:p>
        </p:txBody>
      </p:sp>
      <p:pic>
        <p:nvPicPr>
          <p:cNvPr id="62466" name="Picture 2" descr="http://www.easternleaf.com/v/vspfiles/photos/901010-05-2T.jpg"/>
          <p:cNvPicPr>
            <a:picLocks noChangeAspect="1" noChangeArrowheads="1"/>
          </p:cNvPicPr>
          <p:nvPr/>
        </p:nvPicPr>
        <p:blipFill>
          <a:blip r:embed="rId2" cstate="print"/>
          <a:srcRect/>
          <a:stretch>
            <a:fillRect/>
          </a:stretch>
        </p:blipFill>
        <p:spPr bwMode="auto">
          <a:xfrm>
            <a:off x="5962650" y="3886200"/>
            <a:ext cx="2971800" cy="2971800"/>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078313"/>
          </a:xfrm>
          <a:prstGeom prst="rect">
            <a:avLst/>
          </a:prstGeom>
          <a:noFill/>
        </p:spPr>
        <p:txBody>
          <a:bodyPr wrap="square" rtlCol="0">
            <a:spAutoFit/>
          </a:bodyPr>
          <a:lstStyle/>
          <a:p>
            <a:pPr algn="ctr">
              <a:lnSpc>
                <a:spcPct val="150000"/>
              </a:lnSpc>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If you’re not enjoying the journey, the destination will be </a:t>
            </a:r>
            <a:b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a disappointment.  Awareness </a:t>
            </a:r>
            <a:b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is the ultimate essence of emotional intelligence.</a:t>
            </a:r>
          </a:p>
          <a:p>
            <a:pPr algn="ctr">
              <a:lnSpc>
                <a:spcPct val="150000"/>
              </a:lnSpc>
            </a:pPr>
            <a:endParaRPr lang="en-US" sz="3600" b="1" dirty="0">
              <a:solidFill>
                <a:srgbClr val="00005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90600"/>
            <a:ext cx="8305800" cy="3785652"/>
          </a:xfrm>
          <a:prstGeom prst="rect">
            <a:avLst/>
          </a:prstGeom>
          <a:noFill/>
        </p:spPr>
        <p:txBody>
          <a:bodyPr wrap="square" rtlCol="0">
            <a:spAutoFit/>
          </a:bodyPr>
          <a:lstStyle/>
          <a:p>
            <a:pPr>
              <a:lnSpc>
                <a:spcPct val="150000"/>
              </a:lnSpc>
              <a:spcAft>
                <a:spcPts val="1800"/>
              </a:spcAft>
            </a:pP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“To be in the world but not of it means to experience as many things as possible but not to get bogged down or attached to troubles that might impede our human journey…  Traveling light isn’t just good advice, it’s essential wisdom.”</a:t>
            </a:r>
          </a:p>
          <a:p>
            <a:pPr marL="457200" marR="0" algn="r">
              <a:lnSpc>
                <a:spcPct val="150000"/>
              </a:lnSpc>
              <a:spcBef>
                <a:spcPts val="0"/>
              </a:spcBef>
              <a:spcAft>
                <a:spcPts val="1800"/>
              </a:spcAft>
            </a:pPr>
            <a:r>
              <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Brian Luke Seaward: </a:t>
            </a:r>
            <a:r>
              <a:rPr lang="en-US" b="1" i="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Quiet Mind, Fearless Heart</a:t>
            </a:r>
            <a:endParaRPr lang="en-US" sz="1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endParaRP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279394"/>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#1</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Mindfulness</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Inner awareness underlies “the miracle of mindfulness” and “the peace of God that passes all understanding” and other references to inner peace from the world’s greatest scriptural literature.</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058821"/>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#2</a:t>
            </a:r>
          </a:p>
          <a:p>
            <a:pPr algn="ctr">
              <a:lnSpc>
                <a:spcPct val="150000"/>
              </a:lnSpc>
              <a:spcAft>
                <a:spcPts val="18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Objectivity</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See the world as it really is, not as it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used to be, as you wish it were, or as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you fear it might become.</a:t>
            </a: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6572056"/>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#3</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Empathy</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The ability to read another person’s emotions, and to put yourself into their shoes rather than simply reacting out of your own emotions, is the highest form of emotional intelligence.</a:t>
            </a:r>
          </a:p>
          <a:p>
            <a:pPr algn="ctr">
              <a:lnSpc>
                <a:spcPct val="150000"/>
              </a:lnSpc>
            </a:pPr>
            <a:endPar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endParaRP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PH Righ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609600"/>
            <a:ext cx="8229600" cy="2438400"/>
          </a:xfrm>
        </p:spPr>
        <p:txBody>
          <a:bodyPr>
            <a:noAutofit/>
          </a:bodyPr>
          <a:lstStyle/>
          <a:p>
            <a:pPr>
              <a:defRPr/>
            </a:pPr>
            <a:r>
              <a:rPr lang="en-US" sz="5400" dirty="0" smtClean="0">
                <a:solidFill>
                  <a:srgbClr val="000066"/>
                </a:solidFill>
                <a:latin typeface="Georgia" pitchFamily="18" charset="0"/>
                <a:cs typeface="Times New Roman" pitchFamily="18" charset="0"/>
              </a:rPr>
              <a:t>Core values define what you stand for and what you won’t stand for</a:t>
            </a:r>
            <a:endParaRPr lang="en-US" sz="5400" dirty="0">
              <a:solidFill>
                <a:srgbClr val="000066"/>
              </a:solidFill>
              <a:latin typeface="Georgia" pitchFamily="18" charset="0"/>
            </a:endParaRPr>
          </a:p>
        </p:txBody>
      </p:sp>
      <p:pic>
        <p:nvPicPr>
          <p:cNvPr id="134146" name="Picture 2" descr="Stand For Something or Fall For Anything t-shirts"/>
          <p:cNvPicPr>
            <a:picLocks noChangeAspect="1" noChangeArrowheads="1"/>
          </p:cNvPicPr>
          <p:nvPr/>
        </p:nvPicPr>
        <p:blipFill>
          <a:blip r:embed="rId4" cstate="print"/>
          <a:srcRect/>
          <a:stretch>
            <a:fillRect/>
          </a:stretch>
        </p:blipFill>
        <p:spPr bwMode="auto">
          <a:xfrm>
            <a:off x="5791200" y="3505200"/>
            <a:ext cx="3352800" cy="335280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925725"/>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#4</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Reflection</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Be sure to make time for yourself - for asking yourself the important questions, and for observing the dominating patterns in your life.</a:t>
            </a:r>
          </a:p>
          <a:p>
            <a:pPr algn="ctr">
              <a:lnSpc>
                <a:spcPct val="150000"/>
              </a:lnSpc>
            </a:pPr>
            <a:endPar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endParaRP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180358"/>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Core Action Value #4</a:t>
            </a:r>
          </a:p>
          <a:p>
            <a:pPr algn="ctr">
              <a:lnSpc>
                <a:spcPct val="115000"/>
              </a:lnSpc>
              <a:spcAft>
                <a:spcPts val="1000"/>
              </a:spcAft>
            </a:pPr>
            <a:endPar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endParaRPr>
          </a:p>
          <a:p>
            <a:pPr algn="ctr">
              <a:lnSpc>
                <a:spcPct val="115000"/>
              </a:lnSpc>
              <a:spcAft>
                <a:spcPts val="1000"/>
              </a:spcAft>
            </a:pPr>
            <a:r>
              <a:rPr lang="en-US" sz="88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Courage</a:t>
            </a:r>
          </a:p>
        </p:txBody>
      </p:sp>
      <p:pic>
        <p:nvPicPr>
          <p:cNvPr id="56322" name="Picture 2" descr="http://www.thestranger.com/images/blogimages/2009/11/16/1258401150-wizardlionclose.jpg"/>
          <p:cNvPicPr>
            <a:picLocks noChangeAspect="1" noChangeArrowheads="1"/>
          </p:cNvPicPr>
          <p:nvPr/>
        </p:nvPicPr>
        <p:blipFill>
          <a:blip r:embed="rId2" cstate="print"/>
          <a:srcRect/>
          <a:stretch>
            <a:fillRect/>
          </a:stretch>
        </p:blipFill>
        <p:spPr bwMode="auto">
          <a:xfrm>
            <a:off x="5029200" y="3487156"/>
            <a:ext cx="4114800" cy="3370844"/>
          </a:xfrm>
          <a:prstGeom prst="rect">
            <a:avLst/>
          </a:prstGeom>
          <a:noFill/>
          <a:effectLst>
            <a:softEdge rad="6350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6740307"/>
          </a:xfrm>
          <a:prstGeom prst="rect">
            <a:avLst/>
          </a:prstGeom>
          <a:noFill/>
        </p:spPr>
        <p:txBody>
          <a:bodyPr wrap="square" rtlCol="0">
            <a:spAutoFit/>
          </a:bodyPr>
          <a:lstStyle/>
          <a:p>
            <a:pPr algn="ctr">
              <a:lnSpc>
                <a:spcPct val="150000"/>
              </a:lnSpc>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Fear is a natural, hardwired human emotion. You cannot conquer fear; you cannot drive it out of the workplace.  The secret is to make fear your ally and not allow it to be your enemy.</a:t>
            </a:r>
          </a:p>
          <a:p>
            <a:pPr algn="ctr">
              <a:lnSpc>
                <a:spcPct val="150000"/>
              </a:lnSpc>
            </a:pPr>
            <a:endPar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endParaRPr>
          </a:p>
          <a:p>
            <a:pPr algn="ctr">
              <a:lnSpc>
                <a:spcPct val="150000"/>
              </a:lnSpc>
            </a:pPr>
            <a:endParaRPr lang="en-US" sz="3600" b="1" dirty="0">
              <a:solidFill>
                <a:srgbClr val="00005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38200"/>
            <a:ext cx="8382000" cy="4801314"/>
          </a:xfrm>
          <a:prstGeom prst="rect">
            <a:avLst/>
          </a:prstGeom>
          <a:noFill/>
        </p:spPr>
        <p:txBody>
          <a:bodyPr wrap="square" rtlCol="0">
            <a:spAutoFit/>
          </a:bodyPr>
          <a:lstStyle/>
          <a:p>
            <a:pPr>
              <a:lnSpc>
                <a:spcPct val="150000"/>
              </a:lnSpc>
              <a:spcAft>
                <a:spcPts val="1800"/>
              </a:spcAft>
            </a:pP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“Even when we face down our fears – and you would be amazed how often we succeed in doing precisely that – we are still more conscious of our cowardice than of our courage.  We feel the fear over which we triumph at the very moment of triumph itself, yet rarely do we actually </a:t>
            </a:r>
            <a:r>
              <a:rPr lang="en-US" sz="2200" b="1" i="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feel </a:t>
            </a: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courage.  We rally to it's call, but we don't feel it. What courageous people feel is fear...  We feel frightened and demonstrate courage.”   </a:t>
            </a:r>
          </a:p>
          <a:p>
            <a:pPr marL="2743200" marR="0">
              <a:lnSpc>
                <a:spcPct val="150000"/>
              </a:lnSpc>
              <a:spcBef>
                <a:spcPts val="0"/>
              </a:spcBef>
              <a:spcAft>
                <a:spcPts val="1800"/>
              </a:spcAft>
            </a:pPr>
            <a:r>
              <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Forrest Church: </a:t>
            </a:r>
            <a:r>
              <a:rPr lang="en-US" b="1" i="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Freedom from Fear</a:t>
            </a:r>
            <a:endPar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633063"/>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#1</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Confrontation</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Distinguish between anxiety, fear and worry.  Give fear a name and it becomes just a problem; it’s easier to solve problems than it is to conquer fear.</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633063"/>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#2</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Transformation</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The symptoms of terror and exhilaration are identical; it’s the interpretation that makes the difference: does fear paralyze you or does it catalyze you?</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279394"/>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#3</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Action</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Fear is a cowardly emotion; it retreats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in the face of determined action.  Action transforms fear from emotional molasses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to emotional jet fuel.</a:t>
            </a: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279394"/>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#4</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Connection</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Fears shrink when confronted by friends. As anyone who has ever participated in a support group knows, a sense of being connected with others is a powerful antidote to anxiety, fear and worry.</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180358"/>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Core Action Value #5</a:t>
            </a:r>
          </a:p>
          <a:p>
            <a:pPr algn="ctr">
              <a:lnSpc>
                <a:spcPct val="115000"/>
              </a:lnSpc>
              <a:spcAft>
                <a:spcPts val="1000"/>
              </a:spcAft>
            </a:pPr>
            <a:endPar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endParaRPr>
          </a:p>
          <a:p>
            <a:pPr algn="ctr">
              <a:lnSpc>
                <a:spcPct val="115000"/>
              </a:lnSpc>
              <a:spcAft>
                <a:spcPts val="1000"/>
              </a:spcAft>
            </a:pPr>
            <a:r>
              <a:rPr lang="en-US" sz="88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Perseverance</a:t>
            </a:r>
          </a:p>
        </p:txBody>
      </p:sp>
      <p:pic>
        <p:nvPicPr>
          <p:cNvPr id="50180" name="Picture 4" descr="http://www.jerichoschools.org/hs/teachers/lfischer/stranger/Sisyphus.jpg"/>
          <p:cNvPicPr>
            <a:picLocks noChangeAspect="1" noChangeArrowheads="1"/>
          </p:cNvPicPr>
          <p:nvPr/>
        </p:nvPicPr>
        <p:blipFill>
          <a:blip r:embed="rId2" cstate="print"/>
          <a:srcRect/>
          <a:stretch>
            <a:fillRect/>
          </a:stretch>
        </p:blipFill>
        <p:spPr bwMode="auto">
          <a:xfrm>
            <a:off x="5715000" y="4002523"/>
            <a:ext cx="2895600" cy="2855477"/>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6063198"/>
          </a:xfrm>
          <a:prstGeom prst="rect">
            <a:avLst/>
          </a:prstGeom>
          <a:noFill/>
        </p:spPr>
        <p:txBody>
          <a:bodyPr wrap="square" rtlCol="0">
            <a:spAutoFit/>
          </a:bodyPr>
          <a:lstStyle/>
          <a:p>
            <a:pPr algn="ctr">
              <a:lnSpc>
                <a:spcPct val="150000"/>
              </a:lnSpc>
              <a:spcAft>
                <a:spcPts val="12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Every great accomplishment was once the “impossible” dream of a dreamer who simply refused to quit when the going got tough.  </a:t>
            </a:r>
          </a:p>
          <a:p>
            <a:pPr algn="ctr">
              <a:lnSpc>
                <a:spcPct val="150000"/>
              </a:lnSpc>
              <a:spcAft>
                <a:spcPts val="12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If courage is a decision, perseverance is making that decision day after day after day.</a:t>
            </a:r>
            <a:endParaRPr lang="en-US" sz="3600" b="1" dirty="0">
              <a:solidFill>
                <a:srgbClr val="00005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33400"/>
            <a:ext cx="8305800" cy="5909310"/>
          </a:xfrm>
          <a:prstGeom prst="rect">
            <a:avLst/>
          </a:prstGeom>
          <a:noFill/>
        </p:spPr>
        <p:txBody>
          <a:bodyPr wrap="square" rtlCol="0">
            <a:spAutoFit/>
          </a:bodyPr>
          <a:lstStyle/>
          <a:p>
            <a:pPr>
              <a:lnSpc>
                <a:spcPct val="150000"/>
              </a:lnSpc>
            </a:pPr>
            <a:r>
              <a:rPr lang="en-US" sz="3600" b="1" dirty="0" smtClean="0">
                <a:ln w="6350">
                  <a:noFill/>
                </a:ln>
                <a:solidFill>
                  <a:srgbClr val="000066"/>
                </a:solidFill>
                <a:effectLst>
                  <a:outerShdw blurRad="38100" dist="38100" dir="2700000" algn="tl">
                    <a:srgbClr val="000000">
                      <a:alpha val="43137"/>
                    </a:srgbClr>
                  </a:outerShdw>
                </a:effectLst>
                <a:latin typeface="Bookman Old Style" pitchFamily="18" charset="0"/>
                <a:cs typeface="Times New Roman" pitchFamily="18" charset="0"/>
              </a:rPr>
              <a:t>A core value is a deeply held personal philosophy that guides how you think, how you set goals and priorities, how you make decisions, how you build relationships, and how </a:t>
            </a:r>
            <a:br>
              <a:rPr lang="en-US" sz="3600" b="1" dirty="0" smtClean="0">
                <a:ln w="6350">
                  <a:noFill/>
                </a:ln>
                <a:solidFill>
                  <a:srgbClr val="000066"/>
                </a:solidFill>
                <a:effectLst>
                  <a:outerShdw blurRad="38100" dist="38100" dir="2700000" algn="tl">
                    <a:srgbClr val="000000">
                      <a:alpha val="43137"/>
                    </a:srgbClr>
                  </a:outerShdw>
                </a:effectLst>
                <a:latin typeface="Bookman Old Style" pitchFamily="18" charset="0"/>
                <a:cs typeface="Times New Roman" pitchFamily="18" charset="0"/>
              </a:rPr>
            </a:br>
            <a:r>
              <a:rPr lang="en-US" sz="3600" b="1" dirty="0" smtClean="0">
                <a:ln w="6350">
                  <a:noFill/>
                </a:ln>
                <a:solidFill>
                  <a:srgbClr val="000066"/>
                </a:solidFill>
                <a:effectLst>
                  <a:outerShdw blurRad="38100" dist="38100" dir="2700000" algn="tl">
                    <a:srgbClr val="000000">
                      <a:alpha val="43137"/>
                    </a:srgbClr>
                  </a:outerShdw>
                </a:effectLst>
                <a:latin typeface="Bookman Old Style" pitchFamily="18" charset="0"/>
                <a:cs typeface="Times New Roman" pitchFamily="18" charset="0"/>
              </a:rPr>
              <a:t>you manage conflict.</a:t>
            </a:r>
            <a:endParaRPr lang="en-US" sz="3600" dirty="0">
              <a:solidFill>
                <a:srgbClr val="000066"/>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458200" cy="4293483"/>
          </a:xfrm>
          <a:prstGeom prst="rect">
            <a:avLst/>
          </a:prstGeom>
          <a:noFill/>
        </p:spPr>
        <p:txBody>
          <a:bodyPr wrap="square" rtlCol="0">
            <a:spAutoFit/>
          </a:bodyPr>
          <a:lstStyle/>
          <a:p>
            <a:pPr>
              <a:lnSpc>
                <a:spcPct val="150000"/>
              </a:lnSpc>
              <a:spcAft>
                <a:spcPts val="1800"/>
              </a:spcAft>
            </a:pP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“Persistence is probably the single most common quality of high achievers.  They simply refuse to give up.  The longer you hang in there, the greater the chance that something will happen in your favor.  No matter how hard it seems, the longer you persist the more likely your success.”</a:t>
            </a:r>
          </a:p>
          <a:p>
            <a:pPr marL="2286000" marR="0" algn="r">
              <a:lnSpc>
                <a:spcPct val="150000"/>
              </a:lnSpc>
              <a:spcBef>
                <a:spcPts val="0"/>
              </a:spcBef>
              <a:spcAft>
                <a:spcPts val="1800"/>
              </a:spcAft>
            </a:pPr>
            <a:r>
              <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Jack Canfield: </a:t>
            </a:r>
            <a:r>
              <a:rPr lang="en-US" b="1" i="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The Success Principles</a:t>
            </a:r>
            <a:endPar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endParaRP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279394"/>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#1</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Preparation</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Adversity can be anticipated in general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but not in specific, so prepare the way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a fire department trains - getting ready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for whatever might happen.</a:t>
            </a: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279394"/>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#2</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Perspective</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Whether it is the best of times or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the worst of times depends have upon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what you choose to see.  Choose to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a positive perspective.</a:t>
            </a: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279394"/>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#3</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Toughness</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Internalize a spirit of contrarian toughness by internalizing the </a:t>
            </a:r>
            <a:r>
              <a:rPr lang="en-US" sz="2800" b="1" dirty="0" err="1" smtClean="0">
                <a:solidFill>
                  <a:srgbClr val="00005C"/>
                </a:solidFill>
                <a:effectLst>
                  <a:outerShdw blurRad="38100" dist="38100" dir="2700000" algn="tl">
                    <a:srgbClr val="000000">
                      <a:alpha val="43137"/>
                    </a:srgbClr>
                  </a:outerShdw>
                </a:effectLst>
                <a:latin typeface="Bookman Old Style"/>
                <a:ea typeface="Calibri"/>
                <a:cs typeface="Times New Roman"/>
              </a:rPr>
              <a:t>TGAoT</a:t>
            </a: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 (Thank God Ahead of Time) philosophy for dealing with adversity by seeking blessings in its wake rather than acting out resentment.</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279394"/>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#4</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Learning</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Life’s most important lessons, greatest opportunities, and most cherished friendships are most often formed during times of adversity.</a:t>
            </a: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180358"/>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Core Action Value #6</a:t>
            </a:r>
          </a:p>
          <a:p>
            <a:pPr algn="ctr">
              <a:lnSpc>
                <a:spcPct val="115000"/>
              </a:lnSpc>
              <a:spcAft>
                <a:spcPts val="1000"/>
              </a:spcAft>
            </a:pPr>
            <a:endPar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endParaRPr>
          </a:p>
          <a:p>
            <a:pPr algn="ctr">
              <a:lnSpc>
                <a:spcPct val="115000"/>
              </a:lnSpc>
              <a:spcAft>
                <a:spcPts val="1000"/>
              </a:spcAft>
            </a:pPr>
            <a:r>
              <a:rPr lang="en-US" sz="88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Faith</a:t>
            </a:r>
          </a:p>
        </p:txBody>
      </p:sp>
      <p:pic>
        <p:nvPicPr>
          <p:cNvPr id="44034" name="Picture 2" descr="http://www.beegs.com/images/stainedglass.jpg"/>
          <p:cNvPicPr>
            <a:picLocks noChangeAspect="1" noChangeArrowheads="1"/>
          </p:cNvPicPr>
          <p:nvPr/>
        </p:nvPicPr>
        <p:blipFill>
          <a:blip r:embed="rId2" cstate="print"/>
          <a:srcRect/>
          <a:stretch>
            <a:fillRect/>
          </a:stretch>
        </p:blipFill>
        <p:spPr bwMode="auto">
          <a:xfrm>
            <a:off x="3886200" y="3316716"/>
            <a:ext cx="5257800" cy="3541283"/>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810758"/>
          </a:xfrm>
          <a:prstGeom prst="rect">
            <a:avLst/>
          </a:prstGeom>
          <a:noFill/>
        </p:spPr>
        <p:txBody>
          <a:bodyPr wrap="square" rtlCol="0">
            <a:spAutoFit/>
          </a:bodyPr>
          <a:lstStyle/>
          <a:p>
            <a:pPr algn="ctr">
              <a:lnSpc>
                <a:spcPct val="150000"/>
              </a:lnSpc>
            </a:pPr>
            <a:r>
              <a:rPr lang="en-US" sz="3600" b="1" dirty="0">
                <a:solidFill>
                  <a:srgbClr val="00005C"/>
                </a:solidFill>
                <a:effectLst>
                  <a:outerShdw blurRad="38100" dist="38100" dir="2700000" algn="tl">
                    <a:srgbClr val="000000">
                      <a:alpha val="43137"/>
                    </a:srgbClr>
                  </a:outerShdw>
                </a:effectLst>
                <a:latin typeface="Bookman Old Style" pitchFamily="18" charset="0"/>
              </a:rPr>
              <a:t>Throughout history, faith has been a powerful source of strength and solace for humans, a power that transcends specific religious beliefs and practices (or their absence). </a:t>
            </a:r>
            <a:r>
              <a:rPr lang="en-US" sz="3600" b="1" dirty="0" smtClean="0">
                <a:solidFill>
                  <a:srgbClr val="00005C"/>
                </a:solidFill>
                <a:effectLst>
                  <a:outerShdw blurRad="38100" dist="38100" dir="2700000" algn="tl">
                    <a:srgbClr val="000000">
                      <a:alpha val="43137"/>
                    </a:srgbClr>
                  </a:outerShdw>
                </a:effectLst>
                <a:latin typeface="Bookman Old Style" pitchFamily="18" charset="0"/>
              </a:rPr>
              <a:t> Faith </a:t>
            </a:r>
            <a:r>
              <a:rPr lang="en-US" sz="3600" b="1" dirty="0">
                <a:solidFill>
                  <a:srgbClr val="00005C"/>
                </a:solidFill>
                <a:effectLst>
                  <a:outerShdw blurRad="38100" dist="38100" dir="2700000" algn="tl">
                    <a:srgbClr val="000000">
                      <a:alpha val="43137"/>
                    </a:srgbClr>
                  </a:outerShdw>
                </a:effectLst>
                <a:latin typeface="Bookman Old Style" pitchFamily="18" charset="0"/>
              </a:rPr>
              <a:t>begins at the point where certainty ends</a:t>
            </a:r>
            <a:r>
              <a:rPr lang="en-US" sz="3600" b="1" dirty="0" smtClean="0">
                <a:solidFill>
                  <a:srgbClr val="00005C"/>
                </a:solidFill>
                <a:effectLst>
                  <a:outerShdw blurRad="38100" dist="38100" dir="2700000" algn="tl">
                    <a:srgbClr val="000000">
                      <a:alpha val="43137"/>
                    </a:srgbClr>
                  </a:outerShdw>
                </a:effectLst>
                <a:latin typeface="Bookman Old Style" pitchFamily="18" charset="0"/>
              </a:rPr>
              <a:t>.</a:t>
            </a:r>
            <a:endParaRPr lang="en-US" sz="3600" b="1" dirty="0">
              <a:solidFill>
                <a:srgbClr val="00005C"/>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458200" cy="4801314"/>
          </a:xfrm>
          <a:prstGeom prst="rect">
            <a:avLst/>
          </a:prstGeom>
          <a:noFill/>
        </p:spPr>
        <p:txBody>
          <a:bodyPr wrap="square" rtlCol="0">
            <a:spAutoFit/>
          </a:bodyPr>
          <a:lstStyle/>
          <a:p>
            <a:pPr marR="0">
              <a:lnSpc>
                <a:spcPct val="150000"/>
              </a:lnSpc>
              <a:spcBef>
                <a:spcPts val="0"/>
              </a:spcBef>
              <a:spcAft>
                <a:spcPts val="1800"/>
              </a:spcAft>
            </a:pP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“People don’t want more information.  They are up to their eyeballs in information.  They want</a:t>
            </a:r>
            <a:r>
              <a:rPr lang="en-US" sz="2200" b="1" i="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 faith</a:t>
            </a: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 – faith in you, your goals, your success, in a story you tell.  It is faith that moves mountains, not facts.  Facts do not give birth to faith.  Faith needs a story to sustain it – a</a:t>
            </a:r>
            <a:r>
              <a:rPr lang="en-US" sz="2200" b="1" i="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 meaningful</a:t>
            </a: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 story that inspires belief in you and renews hope that your ideas indeed offer what you promise.”</a:t>
            </a:r>
          </a:p>
          <a:p>
            <a:pPr marR="0" algn="r">
              <a:lnSpc>
                <a:spcPct val="150000"/>
              </a:lnSpc>
              <a:spcBef>
                <a:spcPts val="0"/>
              </a:spcBef>
              <a:spcAft>
                <a:spcPts val="1800"/>
              </a:spcAft>
            </a:pPr>
            <a:r>
              <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Annette Simmons:</a:t>
            </a:r>
            <a:r>
              <a:rPr lang="en-US" b="1" i="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 The Story Factor</a:t>
            </a:r>
            <a:endParaRPr lang="en-US" sz="1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endParaRP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8305800" cy="5279394"/>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#1</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Gratitude</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Complaining is the anti-prayer - whining about blessings that have not (at least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not yet) showed up rather than being thankful for those blessings that are around you at all times.</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412490"/>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#2</a:t>
            </a:r>
          </a:p>
          <a:p>
            <a:pPr algn="ctr">
              <a:lnSpc>
                <a:spcPct val="150000"/>
              </a:lnSpc>
              <a:spcAft>
                <a:spcPts val="18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Forgiveness</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The real beneficiary of forgiveness is not the one who is being forgiven, it’s the one who is doing the forgiving.</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85800"/>
            <a:ext cx="8001000" cy="5078313"/>
          </a:xfrm>
          <a:prstGeom prst="rect">
            <a:avLst/>
          </a:prstGeom>
          <a:noFill/>
        </p:spPr>
        <p:txBody>
          <a:bodyPr wrap="square" rtlCol="0">
            <a:spAutoFit/>
          </a:bodyPr>
          <a:lstStyle/>
          <a:p>
            <a:pPr>
              <a:lnSpc>
                <a:spcPct val="150000"/>
              </a:lnSpc>
            </a:pPr>
            <a:r>
              <a:rPr lang="en-US" sz="3600" b="1" dirty="0" smtClean="0">
                <a:ln w="6350">
                  <a:noFill/>
                </a:ln>
                <a:solidFill>
                  <a:srgbClr val="000066"/>
                </a:solidFill>
                <a:effectLst>
                  <a:outerShdw blurRad="38100" dist="38100" dir="2700000" algn="tl">
                    <a:srgbClr val="000000">
                      <a:alpha val="43137"/>
                    </a:srgbClr>
                  </a:outerShdw>
                </a:effectLst>
                <a:latin typeface="Bookman Old Style" pitchFamily="18" charset="0"/>
                <a:cs typeface="Times New Roman" pitchFamily="18" charset="0"/>
              </a:rPr>
              <a:t>Organizational values determine how you select, train, and retain people; how you treat customers and each other; how you manage resources; and how </a:t>
            </a:r>
            <a:br>
              <a:rPr lang="en-US" sz="3600" b="1" dirty="0" smtClean="0">
                <a:ln w="6350">
                  <a:noFill/>
                </a:ln>
                <a:solidFill>
                  <a:srgbClr val="000066"/>
                </a:solidFill>
                <a:effectLst>
                  <a:outerShdw blurRad="38100" dist="38100" dir="2700000" algn="tl">
                    <a:srgbClr val="000000">
                      <a:alpha val="43137"/>
                    </a:srgbClr>
                  </a:outerShdw>
                </a:effectLst>
                <a:latin typeface="Bookman Old Style" pitchFamily="18" charset="0"/>
                <a:cs typeface="Times New Roman" pitchFamily="18" charset="0"/>
              </a:rPr>
            </a:br>
            <a:r>
              <a:rPr lang="en-US" sz="3600" b="1" dirty="0" smtClean="0">
                <a:ln w="6350">
                  <a:noFill/>
                </a:ln>
                <a:solidFill>
                  <a:srgbClr val="000066"/>
                </a:solidFill>
                <a:effectLst>
                  <a:outerShdw blurRad="38100" dist="38100" dir="2700000" algn="tl">
                    <a:srgbClr val="000000">
                      <a:alpha val="43137"/>
                    </a:srgbClr>
                  </a:outerShdw>
                </a:effectLst>
                <a:latin typeface="Bookman Old Style" pitchFamily="18" charset="0"/>
                <a:cs typeface="Times New Roman" pitchFamily="18" charset="0"/>
              </a:rPr>
              <a:t>you serve your community.</a:t>
            </a:r>
            <a:endParaRPr lang="en-US" sz="3600" dirty="0">
              <a:solidFill>
                <a:srgbClr val="000066"/>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279394"/>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#3</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Love</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The Beatles were right: there’s nothing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you can do that can’t be done and there’s no one you can save that can’t be saved - all you need is love (but love is not a mushy emotion – it’s hard work)</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381986"/>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#4</a:t>
            </a:r>
          </a:p>
          <a:p>
            <a:pPr algn="ctr">
              <a:lnSpc>
                <a:spcPct val="115000"/>
              </a:lnSpc>
              <a:spcAft>
                <a:spcPts val="18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Spirituality</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People who really do believe that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whoever dies with the most toys wins end up being the biggest losers in life.</a:t>
            </a:r>
          </a:p>
          <a:p>
            <a:pPr algn="ctr">
              <a:lnSpc>
                <a:spcPct val="150000"/>
              </a:lnSpc>
            </a:pPr>
            <a:endPar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endParaRP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143000"/>
            <a:ext cx="6934200" cy="3970318"/>
          </a:xfrm>
          <a:prstGeom prst="rect">
            <a:avLst/>
          </a:prstGeom>
          <a:noFill/>
        </p:spPr>
        <p:txBody>
          <a:bodyPr wrap="square" rtlCol="0">
            <a:spAutoFit/>
          </a:bodyPr>
          <a:lstStyle/>
          <a:p>
            <a:pPr algn="ctr">
              <a:lnSpc>
                <a:spcPct val="150000"/>
              </a:lnSpc>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Core Action Values 7-12: </a:t>
            </a: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Taking Effective Action</a:t>
            </a:r>
          </a:p>
          <a:p>
            <a:endParaRPr lang="en-US"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180358"/>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Core Action Value #7</a:t>
            </a:r>
          </a:p>
          <a:p>
            <a:pPr algn="ctr">
              <a:lnSpc>
                <a:spcPct val="115000"/>
              </a:lnSpc>
              <a:spcAft>
                <a:spcPts val="1000"/>
              </a:spcAft>
            </a:pPr>
            <a:endPar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endParaRPr>
          </a:p>
          <a:p>
            <a:pPr algn="ctr">
              <a:lnSpc>
                <a:spcPct val="115000"/>
              </a:lnSpc>
              <a:spcAft>
                <a:spcPts val="1000"/>
              </a:spcAft>
            </a:pPr>
            <a:r>
              <a:rPr lang="en-US" sz="88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Purpose</a:t>
            </a:r>
          </a:p>
        </p:txBody>
      </p:sp>
      <p:pic>
        <p:nvPicPr>
          <p:cNvPr id="36866" name="Picture 2" descr="http://i.b5z.net/i/u/1172788/i/Copy_of_Fitness_Purpose_ezr.jpg"/>
          <p:cNvPicPr>
            <a:picLocks noChangeAspect="1" noChangeArrowheads="1"/>
          </p:cNvPicPr>
          <p:nvPr/>
        </p:nvPicPr>
        <p:blipFill>
          <a:blip r:embed="rId2" cstate="print"/>
          <a:srcRect/>
          <a:stretch>
            <a:fillRect/>
          </a:stretch>
        </p:blipFill>
        <p:spPr bwMode="auto">
          <a:xfrm>
            <a:off x="5715000" y="3554092"/>
            <a:ext cx="3429000" cy="3303908"/>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825184"/>
          </a:xfrm>
          <a:prstGeom prst="rect">
            <a:avLst/>
          </a:prstGeom>
          <a:noFill/>
        </p:spPr>
        <p:txBody>
          <a:bodyPr wrap="square" rtlCol="0">
            <a:spAutoFit/>
          </a:bodyPr>
          <a:lstStyle/>
          <a:p>
            <a:pPr algn="ctr">
              <a:lnSpc>
                <a:spcPct val="150000"/>
              </a:lnSpc>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Someone with a job is never secure; someone with a calling is never unemployed. The work a person chooses to do, and how they choose to do it, is a key determinant of who they become.</a:t>
            </a:r>
          </a:p>
          <a:p>
            <a:pPr algn="ctr">
              <a:lnSpc>
                <a:spcPct val="150000"/>
              </a:lnSpc>
            </a:pPr>
            <a:endParaRPr lang="en-US" sz="3600" b="1" dirty="0">
              <a:solidFill>
                <a:srgbClr val="00005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534400" cy="4293483"/>
          </a:xfrm>
          <a:prstGeom prst="rect">
            <a:avLst/>
          </a:prstGeom>
          <a:noFill/>
        </p:spPr>
        <p:txBody>
          <a:bodyPr wrap="square" rtlCol="0">
            <a:spAutoFit/>
          </a:bodyPr>
          <a:lstStyle/>
          <a:p>
            <a:pPr marR="0">
              <a:lnSpc>
                <a:spcPct val="150000"/>
              </a:lnSpc>
              <a:spcBef>
                <a:spcPts val="0"/>
              </a:spcBef>
              <a:spcAft>
                <a:spcPts val="1800"/>
              </a:spcAft>
            </a:pP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“Purpose is that deepest dimension within us — our central core or essence — where we have a profound sense of who we are, where we came from, and where we’re going.  Purpose is the quality we choose to shape our lives around.  Purpose is a source of energy and direction.”</a:t>
            </a:r>
          </a:p>
          <a:p>
            <a:pPr marL="2286000" marR="0" algn="r">
              <a:lnSpc>
                <a:spcPct val="150000"/>
              </a:lnSpc>
              <a:spcBef>
                <a:spcPts val="0"/>
              </a:spcBef>
              <a:spcAft>
                <a:spcPts val="1800"/>
              </a:spcAft>
            </a:pPr>
            <a:r>
              <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Richard </a:t>
            </a:r>
            <a:r>
              <a:rPr lang="en-US" b="1" kern="1400" dirty="0" err="1" smtClean="0">
                <a:solidFill>
                  <a:srgbClr val="00005C"/>
                </a:solidFill>
                <a:effectLst>
                  <a:outerShdw blurRad="38100" dist="38100" dir="2700000" algn="tl">
                    <a:srgbClr val="000000">
                      <a:alpha val="43137"/>
                    </a:srgbClr>
                  </a:outerShdw>
                </a:effectLst>
                <a:latin typeface="Bookman Old Style" pitchFamily="18" charset="0"/>
                <a:ea typeface="Times New Roman"/>
              </a:rPr>
              <a:t>Leider</a:t>
            </a:r>
            <a:r>
              <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 </a:t>
            </a:r>
            <a:r>
              <a:rPr lang="en-US" b="1" i="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The Power of Purpose</a:t>
            </a:r>
            <a:endPar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endParaRP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381986"/>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#1</a:t>
            </a:r>
          </a:p>
          <a:p>
            <a:pPr algn="ctr">
              <a:lnSpc>
                <a:spcPct val="115000"/>
              </a:lnSpc>
              <a:spcAft>
                <a:spcPts val="18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Aspiration</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Purposeful people aspire to work that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gives them a personal sense of meaning, and to making their corner of the world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a better place.</a:t>
            </a: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735655"/>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#2</a:t>
            </a:r>
          </a:p>
          <a:p>
            <a:pPr algn="ctr">
              <a:lnSpc>
                <a:spcPct val="115000"/>
              </a:lnSpc>
              <a:spcAft>
                <a:spcPts val="18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Intentionality</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Positive thinking is planning and working to achieve your goals; wishful thinking is hoping and waiting for someone else to make it happen.</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735655"/>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#3</a:t>
            </a:r>
          </a:p>
          <a:p>
            <a:pPr algn="ctr">
              <a:lnSpc>
                <a:spcPct val="115000"/>
              </a:lnSpc>
              <a:spcAft>
                <a:spcPts val="18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Selflessness</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People inspired with a sense of purpose rise above “what’s in it for me?” thinking and commit themselves to a larger good.</a:t>
            </a: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735655"/>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#4</a:t>
            </a:r>
          </a:p>
          <a:p>
            <a:pPr algn="ctr">
              <a:lnSpc>
                <a:spcPct val="115000"/>
              </a:lnSpc>
              <a:spcAft>
                <a:spcPts val="18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Balance</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Purpose as a value means being purposeful in every dimension of life, not just in the work you do – also family, community, hobbies, and personal growth.</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8153400" cy="4708981"/>
          </a:xfrm>
          <a:prstGeom prst="rect">
            <a:avLst/>
          </a:prstGeom>
          <a:noFill/>
        </p:spPr>
        <p:txBody>
          <a:bodyPr wrap="square" rtlCol="0">
            <a:spAutoFit/>
          </a:bodyPr>
          <a:lstStyle/>
          <a:p>
            <a:pPr>
              <a:lnSpc>
                <a:spcPct val="150000"/>
              </a:lnSpc>
            </a:pPr>
            <a:r>
              <a:rPr lang="en-US" sz="4000" b="1" dirty="0" smtClean="0">
                <a:solidFill>
                  <a:srgbClr val="000066"/>
                </a:solidFill>
                <a:effectLst>
                  <a:outerShdw blurRad="38100" dist="38100" dir="2700000" algn="tl">
                    <a:srgbClr val="000000">
                      <a:alpha val="43137"/>
                    </a:srgbClr>
                  </a:outerShdw>
                </a:effectLst>
                <a:latin typeface="Bookman Old Style" pitchFamily="18" charset="0"/>
              </a:rPr>
              <a:t>The deepest human values transcend political and religious beliefs, ethnic heritage, social class, and every other superficiality.</a:t>
            </a:r>
            <a:endParaRPr lang="en-US" sz="4000" b="1" dirty="0">
              <a:solidFill>
                <a:srgbClr val="000066"/>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180358"/>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Core Action Value #8</a:t>
            </a:r>
          </a:p>
          <a:p>
            <a:pPr algn="ctr">
              <a:lnSpc>
                <a:spcPct val="115000"/>
              </a:lnSpc>
              <a:spcAft>
                <a:spcPts val="1000"/>
              </a:spcAft>
            </a:pPr>
            <a:endPar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endParaRPr>
          </a:p>
          <a:p>
            <a:pPr algn="ctr">
              <a:lnSpc>
                <a:spcPct val="115000"/>
              </a:lnSpc>
              <a:spcAft>
                <a:spcPts val="1000"/>
              </a:spcAft>
            </a:pPr>
            <a:r>
              <a:rPr lang="en-US" sz="88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Vision</a:t>
            </a:r>
          </a:p>
        </p:txBody>
      </p:sp>
      <p:pic>
        <p:nvPicPr>
          <p:cNvPr id="30722" name="Picture 2" descr="http://1.bp.blogspot.com/_q2uxtNBH0uY/Swa3UMe8E5I/AAAAAAAAATA/m9l168BtcZQ/s1600/vision.jpg"/>
          <p:cNvPicPr>
            <a:picLocks noChangeAspect="1" noChangeArrowheads="1"/>
          </p:cNvPicPr>
          <p:nvPr/>
        </p:nvPicPr>
        <p:blipFill>
          <a:blip r:embed="rId2" cstate="print"/>
          <a:srcRect/>
          <a:stretch>
            <a:fillRect/>
          </a:stretch>
        </p:blipFill>
        <p:spPr bwMode="auto">
          <a:xfrm>
            <a:off x="4648200" y="3581400"/>
            <a:ext cx="3933825" cy="2952750"/>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078313"/>
          </a:xfrm>
          <a:prstGeom prst="rect">
            <a:avLst/>
          </a:prstGeom>
          <a:noFill/>
        </p:spPr>
        <p:txBody>
          <a:bodyPr wrap="square" rtlCol="0">
            <a:spAutoFit/>
          </a:bodyPr>
          <a:lstStyle/>
          <a:p>
            <a:pPr algn="ctr">
              <a:lnSpc>
                <a:spcPct val="150000"/>
              </a:lnSpc>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Humans are the only creature that can see something in the mind’s eye that is invisible to the outside world.  Cherish this </a:t>
            </a:r>
            <a:b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God-given gift - cultivate it, use </a:t>
            </a:r>
            <a:b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it to create your ideal future.</a:t>
            </a:r>
            <a:endParaRPr lang="en-US" sz="3600" b="1" dirty="0">
              <a:solidFill>
                <a:srgbClr val="00005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610600" cy="4708981"/>
          </a:xfrm>
          <a:prstGeom prst="rect">
            <a:avLst/>
          </a:prstGeom>
          <a:noFill/>
        </p:spPr>
        <p:txBody>
          <a:bodyPr wrap="square" rtlCol="0">
            <a:spAutoFit/>
          </a:bodyPr>
          <a:lstStyle/>
          <a:p>
            <a:pPr>
              <a:lnSpc>
                <a:spcPct val="150000"/>
              </a:lnSpc>
              <a:spcAft>
                <a:spcPts val="1800"/>
              </a:spcAft>
            </a:pP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“Vision is the best manifestation of creative imagination and the primary motivation of human action.  It’s the ability to see beyond our present reality, to create, to invent what does not yet exist, to become what we not yet are.  It gives us capacity to live out of our imagination instead of our memory.”</a:t>
            </a:r>
          </a:p>
          <a:p>
            <a:pPr marL="1828800" marR="0" algn="r">
              <a:lnSpc>
                <a:spcPct val="150000"/>
              </a:lnSpc>
              <a:spcBef>
                <a:spcPts val="0"/>
              </a:spcBef>
              <a:spcAft>
                <a:spcPts val="1800"/>
              </a:spcAft>
            </a:pPr>
            <a:r>
              <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Stephen R. Covey, A. Roger Merrill, </a:t>
            </a:r>
            <a:br>
              <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br>
            <a:r>
              <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and Rebecca R. Merrill: </a:t>
            </a:r>
            <a:r>
              <a:rPr lang="en-US" b="1" i="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First Things First</a:t>
            </a:r>
            <a:endPar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endParaRPr>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633063"/>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#1</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Attention</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What you choose to give your attention to will create the platform upon which you create your future vision - choose wisely.</a:t>
            </a: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633063"/>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#2</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Imagination</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Visualization is the verb that precedes the noun of vision; don’t abuse your imagination with fantasy and worry; rather use it to create memories of the future.</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279394"/>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#3</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Articulation</a:t>
            </a:r>
          </a:p>
          <a:p>
            <a:pPr algn="ctr">
              <a:lnSpc>
                <a:spcPct val="150000"/>
              </a:lnSpc>
            </a:pPr>
            <a:r>
              <a:rPr lang="en-US" sz="2800" b="1" dirty="0">
                <a:solidFill>
                  <a:srgbClr val="00005C"/>
                </a:solidFill>
                <a:effectLst>
                  <a:outerShdw blurRad="38100" dist="38100" dir="2700000" algn="tl">
                    <a:srgbClr val="000000">
                      <a:alpha val="43137"/>
                    </a:srgbClr>
                  </a:outerShdw>
                </a:effectLst>
                <a:latin typeface="Bookman Old Style" pitchFamily="18" charset="0"/>
              </a:rPr>
              <a:t>Before it can become reality, a vision must be articulated in such a way as to inspire passion and confidence in those who must bring it about.</a:t>
            </a: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633063"/>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#4</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Belief</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Belief is a force of nature, and it is a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force multiplier.  All achievement begins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in the mind of someone who believes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in the possibilities.</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180358"/>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Core Action Value #9</a:t>
            </a:r>
          </a:p>
          <a:p>
            <a:pPr algn="ctr">
              <a:lnSpc>
                <a:spcPct val="115000"/>
              </a:lnSpc>
              <a:spcAft>
                <a:spcPts val="1000"/>
              </a:spcAft>
            </a:pPr>
            <a:endPar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endParaRPr>
          </a:p>
          <a:p>
            <a:pPr algn="ctr">
              <a:lnSpc>
                <a:spcPct val="115000"/>
              </a:lnSpc>
              <a:spcAft>
                <a:spcPts val="1000"/>
              </a:spcAft>
            </a:pPr>
            <a:r>
              <a:rPr lang="en-US" sz="88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Focus</a:t>
            </a:r>
          </a:p>
        </p:txBody>
      </p:sp>
      <p:pic>
        <p:nvPicPr>
          <p:cNvPr id="24578" name="Picture 2" descr="http://sunwalked.files.wordpress.com/2009/04/kitaoka-outoffocus333.png?w=333&amp;h=333"/>
          <p:cNvPicPr>
            <a:picLocks noChangeAspect="1" noChangeArrowheads="1"/>
          </p:cNvPicPr>
          <p:nvPr/>
        </p:nvPicPr>
        <p:blipFill>
          <a:blip r:embed="rId2" cstate="print"/>
          <a:srcRect/>
          <a:stretch>
            <a:fillRect/>
          </a:stretch>
        </p:blipFill>
        <p:spPr bwMode="auto">
          <a:xfrm>
            <a:off x="5791200" y="3505200"/>
            <a:ext cx="3171825" cy="3171825"/>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078313"/>
          </a:xfrm>
          <a:prstGeom prst="rect">
            <a:avLst/>
          </a:prstGeom>
          <a:noFill/>
        </p:spPr>
        <p:txBody>
          <a:bodyPr wrap="square" rtlCol="0">
            <a:spAutoFit/>
          </a:bodyPr>
          <a:lstStyle/>
          <a:p>
            <a:pPr algn="ctr">
              <a:lnSpc>
                <a:spcPct val="150000"/>
              </a:lnSpc>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The One Big YES requires lots of little No’s.  Focus is an essential ingredient for effectiveness, whether in your career or hobbies, your financial situation, or your personal happiness.</a:t>
            </a:r>
            <a:endParaRPr lang="en-US" sz="3600" b="1" dirty="0">
              <a:solidFill>
                <a:srgbClr val="00005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382000" cy="5309146"/>
          </a:xfrm>
          <a:prstGeom prst="rect">
            <a:avLst/>
          </a:prstGeom>
          <a:noFill/>
        </p:spPr>
        <p:txBody>
          <a:bodyPr wrap="square" rtlCol="0">
            <a:spAutoFit/>
          </a:bodyPr>
          <a:lstStyle/>
          <a:p>
            <a:pPr>
              <a:lnSpc>
                <a:spcPct val="150000"/>
              </a:lnSpc>
              <a:spcAft>
                <a:spcPts val="1800"/>
              </a:spcAft>
            </a:pP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“I don’t think most people realize how stressful it can be to have multiple incomplete tasks hanging over your head…  This is an easy habit to break.  Take an honest look at your own tendencies.  If you are someone who often almost finishes something, take note of the tendency and commit yourself to that last final completion.  You can do it – and when you do, your life is going to seem so much easier.”</a:t>
            </a:r>
          </a:p>
          <a:p>
            <a:pPr marR="0" algn="r">
              <a:lnSpc>
                <a:spcPct val="150000"/>
              </a:lnSpc>
              <a:spcBef>
                <a:spcPts val="0"/>
              </a:spcBef>
              <a:spcAft>
                <a:spcPts val="1800"/>
              </a:spcAft>
            </a:pPr>
            <a:r>
              <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Richard Carlson: </a:t>
            </a:r>
            <a:r>
              <a:rPr lang="en-US" b="1" i="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Don’t Sweat the Small Stuff at Work</a:t>
            </a:r>
            <a:endPar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001000" cy="1560171"/>
          </a:xfrm>
          <a:prstGeom prst="rect">
            <a:avLst/>
          </a:prstGeom>
          <a:noFill/>
        </p:spPr>
        <p:txBody>
          <a:bodyPr wrap="square" rtlCol="0">
            <a:spAutoFit/>
          </a:bodyPr>
          <a:lstStyle/>
          <a:p>
            <a:pPr>
              <a:lnSpc>
                <a:spcPct val="125000"/>
              </a:lnSpc>
            </a:pPr>
            <a:r>
              <a:rPr lang="en-US" sz="4000" b="1" dirty="0" smtClean="0">
                <a:solidFill>
                  <a:srgbClr val="000050"/>
                </a:solidFill>
                <a:effectLst>
                  <a:outerShdw blurRad="38100" dist="38100" dir="2700000" algn="tl">
                    <a:srgbClr val="000000">
                      <a:alpha val="43137"/>
                    </a:srgbClr>
                  </a:outerShdw>
                </a:effectLst>
                <a:latin typeface="Bookman Old Style" pitchFamily="18" charset="0"/>
              </a:rPr>
              <a:t>The guiding insight behind our work at Values Coach…</a:t>
            </a:r>
          </a:p>
        </p:txBody>
      </p:sp>
      <p:pic>
        <p:nvPicPr>
          <p:cNvPr id="149506" name="Picture 2" descr="C:\Users\joetye\Pictures\Vision telescope.jpg"/>
          <p:cNvPicPr>
            <a:picLocks noChangeAspect="1" noChangeArrowheads="1"/>
          </p:cNvPicPr>
          <p:nvPr/>
        </p:nvPicPr>
        <p:blipFill>
          <a:blip r:embed="rId3" cstate="print"/>
          <a:srcRect/>
          <a:stretch>
            <a:fillRect/>
          </a:stretch>
        </p:blipFill>
        <p:spPr bwMode="auto">
          <a:xfrm>
            <a:off x="0" y="2008414"/>
            <a:ext cx="9144000" cy="4849586"/>
          </a:xfrm>
          <a:prstGeom prst="rect">
            <a:avLst/>
          </a:prstGeom>
          <a:noFill/>
          <a:effectLst>
            <a:softEdge rad="635000"/>
          </a:effectLst>
        </p:spPr>
      </p:pic>
      <p:sp>
        <p:nvSpPr>
          <p:cNvPr id="5" name="Slide Number Placeholder 4"/>
          <p:cNvSpPr>
            <a:spLocks noGrp="1"/>
          </p:cNvSpPr>
          <p:nvPr>
            <p:ph type="sldNum" sz="quarter" idx="12"/>
          </p:nvPr>
        </p:nvSpPr>
        <p:spPr/>
        <p:txBody>
          <a:bodyPr/>
          <a:lstStyle/>
          <a:p>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986732"/>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#1</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Clarity </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Be clear about what you really want, and don’t waste time, energy and money chasing things you really don’t want.</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986732"/>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#2</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Concentration</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When you are clear about what you want, concentrate all of your resources - time, money, and energy - on that goal.</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986732"/>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#3</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Speed</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Cultivate a sense of urgency for achieving your key goals, and move decisively to take the actions required for their achievement.</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279394"/>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#4</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Momentum</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It is much easier and more productive to keep yourself moving in a desired direction than it is to keep starting, stopping, and redirecting, so maintain your physical, emotional, and spiritual momentum.</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180358"/>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Core Action Value #10</a:t>
            </a:r>
          </a:p>
          <a:p>
            <a:pPr algn="ctr">
              <a:lnSpc>
                <a:spcPct val="115000"/>
              </a:lnSpc>
              <a:spcAft>
                <a:spcPts val="1000"/>
              </a:spcAft>
            </a:pPr>
            <a:endPar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endParaRPr>
          </a:p>
          <a:p>
            <a:pPr algn="ctr">
              <a:lnSpc>
                <a:spcPct val="115000"/>
              </a:lnSpc>
              <a:spcAft>
                <a:spcPts val="1000"/>
              </a:spcAft>
            </a:pPr>
            <a:r>
              <a:rPr lang="en-US" sz="88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Enthusiasm</a:t>
            </a:r>
          </a:p>
        </p:txBody>
      </p:sp>
      <p:pic>
        <p:nvPicPr>
          <p:cNvPr id="18434" name="Picture 2" descr="http://3.bp.blogspot.com/_JKGEwEijQDM/SauLwR5k1WI/AAAAAAAABLw/L5CjWOj4DCI/s400/enthusiasm.JPG"/>
          <p:cNvPicPr>
            <a:picLocks noChangeAspect="1" noChangeArrowheads="1"/>
          </p:cNvPicPr>
          <p:nvPr/>
        </p:nvPicPr>
        <p:blipFill>
          <a:blip r:embed="rId2" cstate="print"/>
          <a:srcRect/>
          <a:stretch>
            <a:fillRect/>
          </a:stretch>
        </p:blipFill>
        <p:spPr bwMode="auto">
          <a:xfrm>
            <a:off x="5105400" y="3581400"/>
            <a:ext cx="3810000" cy="30480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3400"/>
            <a:ext cx="9144000" cy="5078313"/>
          </a:xfrm>
          <a:prstGeom prst="rect">
            <a:avLst/>
          </a:prstGeom>
          <a:noFill/>
        </p:spPr>
        <p:txBody>
          <a:bodyPr wrap="square" rtlCol="0">
            <a:spAutoFit/>
          </a:bodyPr>
          <a:lstStyle/>
          <a:p>
            <a:pPr algn="ctr">
              <a:lnSpc>
                <a:spcPct val="150000"/>
              </a:lnSpc>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Ralph Waldo Emerson said “nothing great was ever achieved without enthusiasm” and that is a law of </a:t>
            </a:r>
            <a:b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the universe!  It applies to organizations, and it also applies to families and to your personal life.</a:t>
            </a:r>
            <a:endParaRPr lang="en-US" sz="3600" b="1" dirty="0">
              <a:solidFill>
                <a:srgbClr val="00005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229600" cy="4662815"/>
          </a:xfrm>
          <a:prstGeom prst="rect">
            <a:avLst/>
          </a:prstGeom>
          <a:noFill/>
        </p:spPr>
        <p:txBody>
          <a:bodyPr wrap="square" rtlCol="0">
            <a:spAutoFit/>
          </a:bodyPr>
          <a:lstStyle/>
          <a:p>
            <a:pPr>
              <a:lnSpc>
                <a:spcPct val="150000"/>
              </a:lnSpc>
              <a:spcAft>
                <a:spcPts val="1800"/>
              </a:spcAft>
            </a:pP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a:t>
            </a:r>
            <a:r>
              <a:rPr lang="en-US" sz="2200" b="1" i="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Enthusiasm</a:t>
            </a: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 has power!  When that power is released to support </a:t>
            </a:r>
            <a:r>
              <a:rPr lang="en-US" sz="2200" b="1" i="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definiteness of purpose</a:t>
            </a: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 and is constantly renewed by </a:t>
            </a:r>
            <a:r>
              <a:rPr lang="en-US" sz="2200" b="1" i="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faith</a:t>
            </a: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 it becomes an irresistible power for which poverty and temporary defeat are no match.  And it is a power which can be touched off in the mind of another person…  Perhaps that is the greatest service anyone can render another, for </a:t>
            </a:r>
            <a:r>
              <a:rPr lang="en-US" sz="2200" b="1" i="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enthusiasm</a:t>
            </a: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 is a contagious force.”</a:t>
            </a:r>
          </a:p>
          <a:p>
            <a:pPr algn="r"/>
            <a:r>
              <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cs typeface="Times New Roman"/>
              </a:rPr>
              <a:t>Napoleon Hill: </a:t>
            </a:r>
            <a:r>
              <a:rPr lang="en-US" b="1" i="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cs typeface="Times New Roman"/>
              </a:rPr>
              <a:t>The Science of Success</a:t>
            </a:r>
            <a:r>
              <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cs typeface="Times New Roman"/>
              </a:rPr>
              <a:t> </a:t>
            </a:r>
            <a:endParaRPr lang="en-US" b="1" dirty="0">
              <a:solidFill>
                <a:srgbClr val="00005C"/>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633063"/>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#1</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Attitude</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Positive attitudes create self-fulfilling expectations for success and happiness; negative attitudes create self-fulfilling expectations of failure and misery.</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279394"/>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#2</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Energy</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Energy is life, and more than many of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us will admit, whether or not we have energy is a decision we make with regard to how we commit our time, and not a physical state of being.</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925725"/>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#3</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Curiosity</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Enthusiastic people are curious, and their quest for knowledge and understanding helps to fuel their vision for the future; one of the best ways to is to ask more and better questions (especially to ask more and better dumb questions).</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CPH Righ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218" name="Rectangle 2"/>
          <p:cNvSpPr>
            <a:spLocks noGrp="1" noChangeArrowheads="1"/>
          </p:cNvSpPr>
          <p:nvPr>
            <p:ph type="title"/>
          </p:nvPr>
        </p:nvSpPr>
        <p:spPr>
          <a:xfrm>
            <a:off x="457200" y="304800"/>
            <a:ext cx="8229600" cy="6172200"/>
          </a:xfrm>
        </p:spPr>
        <p:txBody>
          <a:bodyPr>
            <a:noAutofit/>
          </a:bodyPr>
          <a:lstStyle/>
          <a:p>
            <a:pPr eaLnBrk="1" fontAlgn="auto" hangingPunct="1">
              <a:spcAft>
                <a:spcPts val="0"/>
              </a:spcAft>
              <a:defRPr/>
            </a:pPr>
            <a:r>
              <a:rPr lang="en-US" sz="14400" dirty="0" smtClean="0">
                <a:solidFill>
                  <a:srgbClr val="580000"/>
                </a:solidFill>
                <a:effectLst/>
                <a:latin typeface="Bookman Old Style" pitchFamily="18" charset="0"/>
              </a:rPr>
              <a:t>Values</a:t>
            </a:r>
            <a:r>
              <a:rPr lang="en-US" sz="9600" dirty="0" smtClean="0">
                <a:solidFill>
                  <a:srgbClr val="000066"/>
                </a:solidFill>
                <a:effectLst>
                  <a:outerShdw blurRad="38100" dist="38100" dir="2700000" algn="tl">
                    <a:srgbClr val="000000">
                      <a:alpha val="43137"/>
                    </a:srgbClr>
                  </a:outerShdw>
                </a:effectLst>
                <a:latin typeface="Bookman Old Style" pitchFamily="18" charset="0"/>
              </a:rPr>
              <a:t> </a:t>
            </a:r>
            <a:br>
              <a:rPr lang="en-US" sz="9600" dirty="0" smtClean="0">
                <a:solidFill>
                  <a:srgbClr val="000066"/>
                </a:solidFill>
                <a:effectLst>
                  <a:outerShdw blurRad="38100" dist="38100" dir="2700000" algn="tl">
                    <a:srgbClr val="000000">
                      <a:alpha val="43137"/>
                    </a:srgbClr>
                  </a:outerShdw>
                </a:effectLst>
                <a:latin typeface="Bookman Old Style" pitchFamily="18" charset="0"/>
              </a:rPr>
            </a:br>
            <a:r>
              <a:rPr lang="en-US" sz="5400" dirty="0" smtClean="0">
                <a:solidFill>
                  <a:srgbClr val="000066"/>
                </a:solidFill>
                <a:effectLst>
                  <a:outerShdw blurRad="38100" dist="38100" dir="2700000" algn="tl">
                    <a:srgbClr val="000000">
                      <a:alpha val="43137"/>
                    </a:srgbClr>
                  </a:outerShdw>
                </a:effectLst>
                <a:latin typeface="Bookman Old Style" pitchFamily="18" charset="0"/>
              </a:rPr>
              <a:t>are</a:t>
            </a:r>
            <a:r>
              <a:rPr lang="en-US" sz="9600" dirty="0" smtClean="0">
                <a:solidFill>
                  <a:srgbClr val="000066"/>
                </a:solidFill>
                <a:effectLst>
                  <a:outerShdw blurRad="38100" dist="38100" dir="2700000" algn="tl">
                    <a:srgbClr val="000000">
                      <a:alpha val="43137"/>
                    </a:srgbClr>
                  </a:outerShdw>
                </a:effectLst>
                <a:latin typeface="Bookman Old Style" pitchFamily="18" charset="0"/>
              </a:rPr>
              <a:t> </a:t>
            </a:r>
            <a:br>
              <a:rPr lang="en-US" sz="9600" dirty="0" smtClean="0">
                <a:solidFill>
                  <a:srgbClr val="000066"/>
                </a:solidFill>
                <a:effectLst>
                  <a:outerShdw blurRad="38100" dist="38100" dir="2700000" algn="tl">
                    <a:srgbClr val="000000">
                      <a:alpha val="43137"/>
                    </a:srgbClr>
                  </a:outerShdw>
                </a:effectLst>
                <a:latin typeface="Bookman Old Style" pitchFamily="18" charset="0"/>
              </a:rPr>
            </a:br>
            <a:r>
              <a:rPr lang="en-US" sz="14400" dirty="0" smtClean="0">
                <a:solidFill>
                  <a:srgbClr val="580000"/>
                </a:solidFill>
                <a:effectLst>
                  <a:outerShdw blurRad="38100" dist="38100" dir="2700000" algn="tl">
                    <a:srgbClr val="000000">
                      <a:alpha val="43137"/>
                    </a:srgbClr>
                  </a:outerShdw>
                </a:effectLst>
                <a:latin typeface="Bookman Old Style" pitchFamily="18" charset="0"/>
              </a:rPr>
              <a:t>Skills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5279394"/>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#4</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Humor</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It’s true that humor is good medicine, but people with a sense of humor are also happier and more successful.  Fortunately, you can cultivate a funny bone.</a:t>
            </a: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180358"/>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Core Action Value #11</a:t>
            </a:r>
          </a:p>
          <a:p>
            <a:pPr algn="ctr">
              <a:lnSpc>
                <a:spcPct val="115000"/>
              </a:lnSpc>
              <a:spcAft>
                <a:spcPts val="1000"/>
              </a:spcAft>
            </a:pPr>
            <a:endPar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endParaRPr>
          </a:p>
          <a:p>
            <a:pPr algn="ctr">
              <a:lnSpc>
                <a:spcPct val="115000"/>
              </a:lnSpc>
              <a:spcAft>
                <a:spcPts val="1000"/>
              </a:spcAft>
            </a:pPr>
            <a:r>
              <a:rPr lang="en-US" sz="88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Service</a:t>
            </a:r>
          </a:p>
        </p:txBody>
      </p:sp>
      <p:pic>
        <p:nvPicPr>
          <p:cNvPr id="12291" name="Picture 3" descr="C:\Users\Public\Pictures\compassion.jpg"/>
          <p:cNvPicPr>
            <a:picLocks noChangeAspect="1" noChangeArrowheads="1"/>
          </p:cNvPicPr>
          <p:nvPr/>
        </p:nvPicPr>
        <p:blipFill>
          <a:blip r:embed="rId2" cstate="print"/>
          <a:srcRect/>
          <a:stretch>
            <a:fillRect/>
          </a:stretch>
        </p:blipFill>
        <p:spPr bwMode="auto">
          <a:xfrm>
            <a:off x="4419600" y="4114800"/>
            <a:ext cx="4343400" cy="2436542"/>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8305800" cy="4163191"/>
          </a:xfrm>
          <a:prstGeom prst="rect">
            <a:avLst/>
          </a:prstGeom>
          <a:noFill/>
        </p:spPr>
        <p:txBody>
          <a:bodyPr wrap="square" rtlCol="0">
            <a:spAutoFit/>
          </a:bodyPr>
          <a:lstStyle/>
          <a:p>
            <a:pPr algn="ctr">
              <a:lnSpc>
                <a:spcPct val="150000"/>
              </a:lnSpc>
            </a:pPr>
            <a:r>
              <a:rPr lang="en-US" sz="3600" b="1" dirty="0">
                <a:solidFill>
                  <a:srgbClr val="00005C"/>
                </a:solidFill>
                <a:effectLst>
                  <a:outerShdw blurRad="38100" dist="38100" dir="2700000" algn="tl">
                    <a:srgbClr val="000000">
                      <a:alpha val="43137"/>
                    </a:srgbClr>
                  </a:outerShdw>
                </a:effectLst>
                <a:latin typeface="Bookman Old Style" pitchFamily="18" charset="0"/>
              </a:rPr>
              <a:t>Whatever you most need in life, the best way for you to get it is to help someone else get it who needs it even more than you do.</a:t>
            </a:r>
          </a:p>
          <a:p>
            <a:pPr algn="ctr">
              <a:lnSpc>
                <a:spcPct val="150000"/>
              </a:lnSpc>
            </a:pPr>
            <a:endParaRPr lang="en-US" sz="3600" b="1" dirty="0">
              <a:solidFill>
                <a:srgbClr val="00005C"/>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8305800" cy="4293483"/>
          </a:xfrm>
          <a:prstGeom prst="rect">
            <a:avLst/>
          </a:prstGeom>
          <a:noFill/>
        </p:spPr>
        <p:txBody>
          <a:bodyPr wrap="square" rtlCol="0">
            <a:spAutoFit/>
          </a:bodyPr>
          <a:lstStyle/>
          <a:p>
            <a:pPr marR="0">
              <a:lnSpc>
                <a:spcPct val="150000"/>
              </a:lnSpc>
              <a:spcBef>
                <a:spcPts val="0"/>
              </a:spcBef>
              <a:spcAft>
                <a:spcPts val="1800"/>
              </a:spcAft>
            </a:pPr>
            <a:r>
              <a:rPr lang="en-US" sz="2200"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 “Each of us will define and measure success differently.  Some will place more emphasis on the economic scorecard than others.  No matter what your choice, if you are to succeed, you must understand that your rewards in life will be in direct proportion to the contribution you make.”</a:t>
            </a:r>
          </a:p>
          <a:p>
            <a:pPr marR="0" algn="r">
              <a:lnSpc>
                <a:spcPct val="150000"/>
              </a:lnSpc>
              <a:spcBef>
                <a:spcPts val="0"/>
              </a:spcBef>
              <a:spcAft>
                <a:spcPts val="1800"/>
              </a:spcAft>
            </a:pPr>
            <a:r>
              <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David McNally: </a:t>
            </a:r>
            <a:r>
              <a:rPr lang="en-US" b="1" i="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rPr>
              <a:t>Even Eagles Need a Push</a:t>
            </a:r>
            <a:endParaRPr lang="en-US" b="1" kern="1400" dirty="0" smtClean="0">
              <a:solidFill>
                <a:srgbClr val="00005C"/>
              </a:solidFill>
              <a:effectLst>
                <a:outerShdw blurRad="38100" dist="38100" dir="2700000" algn="tl">
                  <a:srgbClr val="000000">
                    <a:alpha val="43137"/>
                  </a:srgbClr>
                </a:outerShdw>
              </a:effectLst>
              <a:latin typeface="Bookman Old Style" pitchFamily="18" charset="0"/>
              <a:ea typeface="Times New Roman"/>
            </a:endParaRPr>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986732"/>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#1</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Helpfulness</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It’s important that you reach out to help others, but even more important is the spirit in which you provide that help.</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633063"/>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#2</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Charity</a:t>
            </a:r>
          </a:p>
          <a:p>
            <a:pPr algn="ctr">
              <a:lnSpc>
                <a:spcPct val="150000"/>
              </a:lnSpc>
            </a:pPr>
            <a:r>
              <a:rPr lang="en-US" sz="2800" b="1" dirty="0">
                <a:solidFill>
                  <a:srgbClr val="00005C"/>
                </a:solidFill>
                <a:effectLst>
                  <a:outerShdw blurRad="38100" dist="38100" dir="2700000" algn="tl">
                    <a:srgbClr val="000000">
                      <a:alpha val="43137"/>
                    </a:srgbClr>
                  </a:outerShdw>
                </a:effectLst>
                <a:latin typeface="Bookman Old Style" pitchFamily="18" charset="0"/>
              </a:rPr>
              <a:t>It is a good thing to donate money to worthwhile causes, and even better to donate your time and energy.</a:t>
            </a:r>
          </a:p>
          <a:p>
            <a:pPr algn="ctr">
              <a:lnSpc>
                <a:spcPct val="150000"/>
              </a:lnSpc>
            </a:pP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4633063"/>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#3</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Compassion</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Look beneath external appearances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and circumstances to perceive the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reality of the human being beneath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those superficialities.</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986732"/>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Cornerstone #4</a:t>
            </a:r>
          </a:p>
          <a:p>
            <a:pPr algn="ctr">
              <a:lnSpc>
                <a:spcPct val="115000"/>
              </a:lnSpc>
              <a:spcAft>
                <a:spcPts val="1000"/>
              </a:spcAft>
            </a:pPr>
            <a:r>
              <a:rPr lang="en-US" sz="60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Renewal</a:t>
            </a:r>
          </a:p>
          <a:p>
            <a:pPr algn="ctr">
              <a:lnSpc>
                <a:spcPct val="150000"/>
              </a:lnSpc>
            </a:pP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Take care of yourself and ask for help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when you need it, because you cannot </a:t>
            </a:r>
            <a:b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br>
            <a:r>
              <a:rPr lang="en-US" sz="28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pour out of an empty pitcher.</a:t>
            </a:r>
            <a:endParaRPr lang="en-US" sz="2800" b="1" dirty="0">
              <a:solidFill>
                <a:srgbClr val="00005C"/>
              </a:solidFill>
              <a:effectLst>
                <a:outerShdw blurRad="38100" dist="38100" dir="2700000" algn="tl">
                  <a:srgbClr val="000000">
                    <a:alpha val="43137"/>
                  </a:srgbClr>
                </a:outerShdw>
              </a:effectLst>
              <a:latin typeface="Bookman Old Style"/>
              <a:ea typeface="Calibri"/>
              <a:cs typeface="Times New Roman"/>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05800" cy="3180358"/>
          </a:xfrm>
          <a:prstGeom prst="rect">
            <a:avLst/>
          </a:prstGeom>
          <a:noFill/>
        </p:spPr>
        <p:txBody>
          <a:bodyPr wrap="square" rtlCol="0">
            <a:spAutoFit/>
          </a:bodyPr>
          <a:lstStyle/>
          <a:p>
            <a:pPr algn="ctr">
              <a:lnSpc>
                <a:spcPct val="115000"/>
              </a:lnSpc>
              <a:spcAft>
                <a:spcPts val="1000"/>
              </a:spcAft>
            </a:pPr>
            <a:r>
              <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rPr>
              <a:t>Core Action Value #12</a:t>
            </a:r>
          </a:p>
          <a:p>
            <a:pPr algn="ctr">
              <a:lnSpc>
                <a:spcPct val="115000"/>
              </a:lnSpc>
              <a:spcAft>
                <a:spcPts val="1000"/>
              </a:spcAft>
            </a:pPr>
            <a:endParaRPr lang="en-US" sz="3600" b="1" dirty="0" smtClean="0">
              <a:solidFill>
                <a:srgbClr val="00005C"/>
              </a:solidFill>
              <a:effectLst>
                <a:outerShdw blurRad="38100" dist="38100" dir="2700000" algn="tl">
                  <a:srgbClr val="000000">
                    <a:alpha val="43137"/>
                  </a:srgbClr>
                </a:outerShdw>
              </a:effectLst>
              <a:latin typeface="Bookman Old Style"/>
              <a:ea typeface="Calibri"/>
              <a:cs typeface="Times New Roman"/>
            </a:endParaRPr>
          </a:p>
          <a:p>
            <a:pPr algn="ctr">
              <a:lnSpc>
                <a:spcPct val="115000"/>
              </a:lnSpc>
              <a:spcAft>
                <a:spcPts val="1000"/>
              </a:spcAft>
            </a:pPr>
            <a:r>
              <a:rPr lang="en-US" sz="8800" b="1" dirty="0" smtClean="0">
                <a:solidFill>
                  <a:srgbClr val="500000"/>
                </a:solidFill>
                <a:effectLst>
                  <a:outerShdw blurRad="38100" dist="38100" dir="2700000" algn="tl">
                    <a:srgbClr val="000000">
                      <a:alpha val="43137"/>
                    </a:srgbClr>
                  </a:outerShdw>
                </a:effectLst>
                <a:latin typeface="Bookman Old Style"/>
                <a:ea typeface="Calibri"/>
                <a:cs typeface="Times New Roman"/>
              </a:rPr>
              <a:t>Leadership</a:t>
            </a:r>
          </a:p>
        </p:txBody>
      </p:sp>
      <p:pic>
        <p:nvPicPr>
          <p:cNvPr id="6145" name="Picture 1" descr="C:\Users\Public\Pictures\leadership-zigiziglar.jpg"/>
          <p:cNvPicPr>
            <a:picLocks noChangeAspect="1" noChangeArrowheads="1"/>
          </p:cNvPicPr>
          <p:nvPr/>
        </p:nvPicPr>
        <p:blipFill>
          <a:blip r:embed="rId2" cstate="print"/>
          <a:srcRect/>
          <a:stretch>
            <a:fillRect/>
          </a:stretch>
        </p:blipFill>
        <p:spPr bwMode="auto">
          <a:xfrm>
            <a:off x="5410199" y="4724400"/>
            <a:ext cx="3717303" cy="21336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7848600" cy="5155257"/>
          </a:xfrm>
          <a:prstGeom prst="rect">
            <a:avLst/>
          </a:prstGeom>
          <a:noFill/>
        </p:spPr>
        <p:txBody>
          <a:bodyPr wrap="square" rtlCol="0">
            <a:spAutoFit/>
          </a:bodyPr>
          <a:lstStyle/>
          <a:p>
            <a:pPr>
              <a:lnSpc>
                <a:spcPct val="150000"/>
              </a:lnSpc>
              <a:spcAft>
                <a:spcPts val="4200"/>
              </a:spcAft>
            </a:pPr>
            <a:r>
              <a:rPr lang="en-US" sz="4400" b="1" dirty="0" smtClean="0">
                <a:solidFill>
                  <a:srgbClr val="000066"/>
                </a:solidFill>
                <a:effectLst>
                  <a:outerShdw blurRad="38100" dist="38100" dir="2700000" algn="tl">
                    <a:srgbClr val="000000">
                      <a:alpha val="43137"/>
                    </a:srgbClr>
                  </a:outerShdw>
                </a:effectLst>
                <a:latin typeface="Bookman Old Style" pitchFamily="18" charset="0"/>
              </a:rPr>
              <a:t>Don’t people who live their values inspire and influence others?</a:t>
            </a:r>
          </a:p>
          <a:p>
            <a:pPr>
              <a:lnSpc>
                <a:spcPct val="150000"/>
              </a:lnSpc>
              <a:spcAft>
                <a:spcPts val="4200"/>
              </a:spcAft>
            </a:pPr>
            <a:r>
              <a:rPr lang="en-US" sz="3200" b="1" dirty="0" smtClean="0">
                <a:solidFill>
                  <a:srgbClr val="580000"/>
                </a:solidFill>
                <a:effectLst>
                  <a:outerShdw blurRad="38100" dist="38100" dir="2700000" algn="tl">
                    <a:srgbClr val="000000">
                      <a:alpha val="43137"/>
                    </a:srgbClr>
                  </a:outerShdw>
                </a:effectLst>
                <a:latin typeface="Bookman Old Style" pitchFamily="18" charset="0"/>
              </a:rPr>
              <a:t>Core Action Value </a:t>
            </a:r>
            <a:br>
              <a:rPr lang="en-US" sz="3200" b="1" dirty="0" smtClean="0">
                <a:solidFill>
                  <a:srgbClr val="580000"/>
                </a:solidFill>
                <a:effectLst>
                  <a:outerShdw blurRad="38100" dist="38100" dir="2700000" algn="tl">
                    <a:srgbClr val="000000">
                      <a:alpha val="43137"/>
                    </a:srgbClr>
                  </a:outerShdw>
                </a:effectLst>
                <a:latin typeface="Bookman Old Style" pitchFamily="18" charset="0"/>
              </a:rPr>
            </a:br>
            <a:r>
              <a:rPr lang="en-US" sz="3200" b="1" dirty="0" smtClean="0">
                <a:solidFill>
                  <a:srgbClr val="580000"/>
                </a:solidFill>
                <a:effectLst>
                  <a:outerShdw blurRad="38100" dist="38100" dir="2700000" algn="tl">
                    <a:srgbClr val="000000">
                      <a:alpha val="43137"/>
                    </a:srgbClr>
                  </a:outerShdw>
                </a:effectLst>
                <a:latin typeface="Bookman Old Style" pitchFamily="18" charset="0"/>
              </a:rPr>
              <a:t>#12 is Leadership </a:t>
            </a:r>
            <a:endParaRPr lang="en-US" sz="3200" b="1" dirty="0">
              <a:solidFill>
                <a:srgbClr val="580000"/>
              </a:solidFill>
              <a:effectLst>
                <a:outerShdw blurRad="38100" dist="38100" dir="2700000" algn="tl">
                  <a:srgbClr val="000000">
                    <a:alpha val="43137"/>
                  </a:srgbClr>
                </a:outerShdw>
              </a:effectLst>
              <a:latin typeface="Bookman Old Style" pitchFamily="18" charset="0"/>
            </a:endParaRPr>
          </a:p>
        </p:txBody>
      </p:sp>
      <p:pic>
        <p:nvPicPr>
          <p:cNvPr id="817154" name="Picture 2" descr="Boys Town009">
            <a:hlinkClick r:id="rId2"/>
          </p:cNvPr>
          <p:cNvPicPr>
            <a:picLocks noChangeAspect="1" noChangeArrowheads="1"/>
          </p:cNvPicPr>
          <p:nvPr/>
        </p:nvPicPr>
        <p:blipFill>
          <a:blip r:embed="rId3" cstate="print"/>
          <a:srcRect/>
          <a:stretch>
            <a:fillRect/>
          </a:stretch>
        </p:blipFill>
        <p:spPr bwMode="auto">
          <a:xfrm>
            <a:off x="5786783" y="2514600"/>
            <a:ext cx="3357217" cy="4343400"/>
          </a:xfrm>
          <a:prstGeom prst="rect">
            <a:avLst/>
          </a:prstGeom>
          <a:noFill/>
          <a:effectLst>
            <a:softEdge rad="6350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2772</Words>
  <Application>Microsoft Office PowerPoint</Application>
  <PresentationFormat>On-screen Show (4:3)</PresentationFormat>
  <Paragraphs>256</Paragraphs>
  <Slides>106</Slides>
  <Notes>4</Notes>
  <HiddenSlides>0</HiddenSlides>
  <MMClips>0</MMClips>
  <ScaleCrop>false</ScaleCrop>
  <HeadingPairs>
    <vt:vector size="4" baseType="variant">
      <vt:variant>
        <vt:lpstr>Theme</vt:lpstr>
      </vt:variant>
      <vt:variant>
        <vt:i4>2</vt:i4>
      </vt:variant>
      <vt:variant>
        <vt:lpstr>Slide Titles</vt:lpstr>
      </vt:variant>
      <vt:variant>
        <vt:i4>106</vt:i4>
      </vt:variant>
    </vt:vector>
  </HeadingPairs>
  <TitlesOfParts>
    <vt:vector size="108" baseType="lpstr">
      <vt:lpstr>Apex</vt:lpstr>
      <vt:lpstr>1_Apex</vt:lpstr>
      <vt:lpstr>Slide 1</vt:lpstr>
      <vt:lpstr>Slide 2</vt:lpstr>
      <vt:lpstr>Slide 3</vt:lpstr>
      <vt:lpstr>Core values define what you stand for and what you won’t stand for</vt:lpstr>
      <vt:lpstr>Slide 5</vt:lpstr>
      <vt:lpstr>Slide 6</vt:lpstr>
      <vt:lpstr>Slide 7</vt:lpstr>
      <vt:lpstr>Slide 8</vt:lpstr>
      <vt:lpstr>Values  are  Skills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Tye</dc:creator>
  <cp:lastModifiedBy>Thuy Do</cp:lastModifiedBy>
  <cp:revision>52</cp:revision>
  <dcterms:created xsi:type="dcterms:W3CDTF">2010-04-23T03:19:43Z</dcterms:created>
  <dcterms:modified xsi:type="dcterms:W3CDTF">2013-10-14T15:12:17Z</dcterms:modified>
</cp:coreProperties>
</file>